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06" r:id="rId5"/>
  </p:sldMasterIdLst>
  <p:notesMasterIdLst>
    <p:notesMasterId r:id="rId61"/>
  </p:notesMasterIdLst>
  <p:handoutMasterIdLst>
    <p:handoutMasterId r:id="rId62"/>
  </p:handoutMasterIdLst>
  <p:sldIdLst>
    <p:sldId id="336" r:id="rId6"/>
    <p:sldId id="337" r:id="rId7"/>
    <p:sldId id="341" r:id="rId8"/>
    <p:sldId id="338" r:id="rId9"/>
    <p:sldId id="347" r:id="rId10"/>
    <p:sldId id="348" r:id="rId11"/>
    <p:sldId id="349" r:id="rId12"/>
    <p:sldId id="350" r:id="rId13"/>
    <p:sldId id="351" r:id="rId14"/>
    <p:sldId id="352" r:id="rId15"/>
    <p:sldId id="265" r:id="rId16"/>
    <p:sldId id="383" r:id="rId17"/>
    <p:sldId id="339" r:id="rId18"/>
    <p:sldId id="355" r:id="rId19"/>
    <p:sldId id="356" r:id="rId20"/>
    <p:sldId id="340" r:id="rId21"/>
    <p:sldId id="342" r:id="rId22"/>
    <p:sldId id="343" r:id="rId23"/>
    <p:sldId id="345" r:id="rId24"/>
    <p:sldId id="353" r:id="rId25"/>
    <p:sldId id="357" r:id="rId26"/>
    <p:sldId id="354" r:id="rId27"/>
    <p:sldId id="344" r:id="rId28"/>
    <p:sldId id="267" r:id="rId29"/>
    <p:sldId id="358" r:id="rId30"/>
    <p:sldId id="364" r:id="rId31"/>
    <p:sldId id="365" r:id="rId32"/>
    <p:sldId id="366" r:id="rId33"/>
    <p:sldId id="367" r:id="rId34"/>
    <p:sldId id="271" r:id="rId35"/>
    <p:sldId id="268" r:id="rId36"/>
    <p:sldId id="360" r:id="rId37"/>
    <p:sldId id="368" r:id="rId38"/>
    <p:sldId id="369" r:id="rId39"/>
    <p:sldId id="370" r:id="rId40"/>
    <p:sldId id="274" r:id="rId41"/>
    <p:sldId id="361" r:id="rId42"/>
    <p:sldId id="371" r:id="rId43"/>
    <p:sldId id="372" r:id="rId44"/>
    <p:sldId id="279" r:id="rId45"/>
    <p:sldId id="362" r:id="rId46"/>
    <p:sldId id="359" r:id="rId47"/>
    <p:sldId id="285" r:id="rId48"/>
    <p:sldId id="373" r:id="rId49"/>
    <p:sldId id="375" r:id="rId50"/>
    <p:sldId id="376" r:id="rId51"/>
    <p:sldId id="374" r:id="rId52"/>
    <p:sldId id="378" r:id="rId53"/>
    <p:sldId id="380" r:id="rId54"/>
    <p:sldId id="379" r:id="rId55"/>
    <p:sldId id="281" r:id="rId56"/>
    <p:sldId id="282" r:id="rId57"/>
    <p:sldId id="377" r:id="rId58"/>
    <p:sldId id="346" r:id="rId59"/>
    <p:sldId id="38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59" d="100"/>
          <a:sy n="59" d="100"/>
        </p:scale>
        <p:origin x="964" y="-2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commentAuthors" Target="commentAuthors.xml"/><Relationship Id="rId68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6350" y="1"/>
            <a:ext cx="12185652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4058FD0-BD24-4534-B5D0-3589B7353855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780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AED0-2915-4D8A-88BD-EBD34FB7E08C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</p:spTree>
    <p:extLst>
      <p:ext uri="{BB962C8B-B14F-4D97-AF65-F5344CB8AC3E}">
        <p14:creationId xmlns:p14="http://schemas.microsoft.com/office/powerpoint/2010/main" val="207131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6350" y="1"/>
            <a:ext cx="12185652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0D9E-E962-4F26-87F4-A78E8F849618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97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8DD6E-7C9A-455D-A410-E45A2C2E6C71}" type="datetime1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</p:spTree>
    <p:extLst>
      <p:ext uri="{BB962C8B-B14F-4D97-AF65-F5344CB8AC3E}">
        <p14:creationId xmlns:p14="http://schemas.microsoft.com/office/powerpoint/2010/main" val="19264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F31A-CFFC-4F9F-8DD4-54B6017FC5FE}" type="datetime1">
              <a:rPr lang="en-US" smtClean="0"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</p:spTree>
    <p:extLst>
      <p:ext uri="{BB962C8B-B14F-4D97-AF65-F5344CB8AC3E}">
        <p14:creationId xmlns:p14="http://schemas.microsoft.com/office/powerpoint/2010/main" val="2474092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ED9B9-E9DE-4830-8446-1911B384FCDD}" type="datetime1">
              <a:rPr lang="en-US" smtClean="0"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</p:spTree>
    <p:extLst>
      <p:ext uri="{BB962C8B-B14F-4D97-AF65-F5344CB8AC3E}">
        <p14:creationId xmlns:p14="http://schemas.microsoft.com/office/powerpoint/2010/main" val="239695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69E3-2910-445F-894F-042353209AE0}" type="datetime1">
              <a:rPr lang="en-US" smtClean="0"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</p:spTree>
    <p:extLst>
      <p:ext uri="{BB962C8B-B14F-4D97-AF65-F5344CB8AC3E}">
        <p14:creationId xmlns:p14="http://schemas.microsoft.com/office/powerpoint/2010/main" val="52301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FA32-390C-4432-994C-6E13E29095BE}" type="datetime1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</p:spTree>
    <p:extLst>
      <p:ext uri="{BB962C8B-B14F-4D97-AF65-F5344CB8AC3E}">
        <p14:creationId xmlns:p14="http://schemas.microsoft.com/office/powerpoint/2010/main" val="1796987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19DE-43CA-40D5-AD26-3FEDCB8E6000}" type="datetime1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703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CB50-58ED-485E-A9FA-6BC6DE8F6826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</p:spTree>
    <p:extLst>
      <p:ext uri="{BB962C8B-B14F-4D97-AF65-F5344CB8AC3E}">
        <p14:creationId xmlns:p14="http://schemas.microsoft.com/office/powerpoint/2010/main" val="3130842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2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C958-9799-40B7-9566-D779E39BEDAD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44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9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30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E1DBA21-8B25-4C68-8DD6-98F7F7982A44}" type="datetime1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3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12700">
              <a:spcBef>
                <a:spcPts val="15"/>
              </a:spcBef>
            </a:pPr>
            <a:r>
              <a:rPr lang="en-PH" spc="-10"/>
              <a:t>INLET 2025</a:t>
            </a:r>
            <a:endParaRPr lang="en-PH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12700">
              <a:lnSpc>
                <a:spcPts val="1875"/>
              </a:lnSpc>
            </a:pPr>
            <a:fld id="{81D60167-4931-47E6-BA6A-407CBD079E47}" type="slidenum">
              <a:rPr lang="en-PH" spc="-10" smtClean="0"/>
              <a:pPr marL="12700">
                <a:lnSpc>
                  <a:spcPts val="1875"/>
                </a:lnSpc>
              </a:pPr>
              <a:t>‹#›</a:t>
            </a:fld>
            <a:r>
              <a:rPr lang="en-PH" spc="-10"/>
              <a:t>/30</a:t>
            </a:r>
            <a:endParaRPr lang="en-PH" spc="-1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39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brainyquote.com/authors/carrie-underwood-quot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C973A82-6E8E-66DD-01C4-D04EAA5E4D86}"/>
              </a:ext>
            </a:extLst>
          </p:cNvPr>
          <p:cNvSpPr/>
          <p:nvPr/>
        </p:nvSpPr>
        <p:spPr>
          <a:xfrm>
            <a:off x="1690792" y="1806047"/>
            <a:ext cx="881042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GOOD HOUSEKEEPING IS </a:t>
            </a:r>
          </a:p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SAFETY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BEBC19-80F6-37BC-7F7B-575FB78625AE}"/>
              </a:ext>
            </a:extLst>
          </p:cNvPr>
          <p:cNvSpPr/>
          <p:nvPr/>
        </p:nvSpPr>
        <p:spPr>
          <a:xfrm>
            <a:off x="2352001" y="4850999"/>
            <a:ext cx="3971985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Hernando E Arriola</a:t>
            </a: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Faculty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College of Engineering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ABCF8-99E6-63F5-0C83-EC9DCC141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10D88D-8296-6392-E223-EDAE5C50B277}"/>
              </a:ext>
            </a:extLst>
          </p:cNvPr>
          <p:cNvSpPr/>
          <p:nvPr/>
        </p:nvSpPr>
        <p:spPr>
          <a:xfrm>
            <a:off x="286085" y="89862"/>
            <a:ext cx="9566465" cy="75405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Improvements  do not necessarily be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BIG.  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 with small improvements.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uch small improvements in many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processes or areas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gradually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accumulates, leading to significant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uality improvements.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KAIZEN  INVOLVES EVERYBODY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Starting from CEO in the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organization, planning and working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together.</a:t>
            </a:r>
          </a:p>
          <a:p>
            <a:pPr algn="ctr"/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743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847089" y="1615440"/>
            <a:ext cx="8461375" cy="5160645"/>
            <a:chOff x="323088" y="1615439"/>
            <a:chExt cx="8461375" cy="5160645"/>
          </a:xfrm>
        </p:grpSpPr>
        <p:sp>
          <p:nvSpPr>
            <p:cNvPr id="6" name="object 6"/>
            <p:cNvSpPr/>
            <p:nvPr/>
          </p:nvSpPr>
          <p:spPr>
            <a:xfrm>
              <a:off x="323088" y="6598919"/>
              <a:ext cx="8461375" cy="177165"/>
            </a:xfrm>
            <a:custGeom>
              <a:avLst/>
              <a:gdLst/>
              <a:ahLst/>
              <a:cxnLst/>
              <a:rect l="l" t="t" r="r" b="b"/>
              <a:pathLst>
                <a:path w="8461375" h="177165">
                  <a:moveTo>
                    <a:pt x="8461248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8461248" y="176783"/>
                  </a:lnTo>
                  <a:lnTo>
                    <a:pt x="8461248" y="0"/>
                  </a:lnTo>
                  <a:close/>
                </a:path>
              </a:pathLst>
            </a:custGeom>
            <a:solidFill>
              <a:srgbClr val="009B49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369" y="1626096"/>
              <a:ext cx="4831846" cy="89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98804" y="1653539"/>
              <a:ext cx="4724400" cy="783590"/>
            </a:xfrm>
            <a:custGeom>
              <a:avLst/>
              <a:gdLst/>
              <a:ahLst/>
              <a:cxnLst/>
              <a:rect l="l" t="t" r="r" b="b"/>
              <a:pathLst>
                <a:path w="4724400" h="783589">
                  <a:moveTo>
                    <a:pt x="4724400" y="0"/>
                  </a:moveTo>
                  <a:lnTo>
                    <a:pt x="0" y="0"/>
                  </a:lnTo>
                  <a:lnTo>
                    <a:pt x="0" y="783336"/>
                  </a:lnTo>
                  <a:lnTo>
                    <a:pt x="4724400" y="783336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09AB58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98804" y="1653539"/>
              <a:ext cx="4724400" cy="783590"/>
            </a:xfrm>
            <a:custGeom>
              <a:avLst/>
              <a:gdLst/>
              <a:ahLst/>
              <a:cxnLst/>
              <a:rect l="l" t="t" r="r" b="b"/>
              <a:pathLst>
                <a:path w="4724400" h="783589">
                  <a:moveTo>
                    <a:pt x="0" y="783336"/>
                  </a:moveTo>
                  <a:lnTo>
                    <a:pt x="4724400" y="783336"/>
                  </a:lnTo>
                  <a:lnTo>
                    <a:pt x="4724400" y="0"/>
                  </a:lnTo>
                  <a:lnTo>
                    <a:pt x="0" y="0"/>
                  </a:lnTo>
                  <a:lnTo>
                    <a:pt x="0" y="783336"/>
                  </a:lnTo>
                  <a:close/>
                </a:path>
              </a:pathLst>
            </a:custGeom>
            <a:ln w="274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744" y="1615439"/>
              <a:ext cx="920496" cy="9296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479" y="1850135"/>
              <a:ext cx="1433321" cy="5920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6455" y="1901939"/>
              <a:ext cx="281178" cy="3482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18079" y="1933193"/>
              <a:ext cx="194945" cy="259715"/>
            </a:xfrm>
            <a:custGeom>
              <a:avLst/>
              <a:gdLst/>
              <a:ahLst/>
              <a:cxnLst/>
              <a:rect l="l" t="t" r="r" b="b"/>
              <a:pathLst>
                <a:path w="194944" h="259714">
                  <a:moveTo>
                    <a:pt x="99059" y="0"/>
                  </a:moveTo>
                  <a:lnTo>
                    <a:pt x="32765" y="0"/>
                  </a:lnTo>
                  <a:lnTo>
                    <a:pt x="24786" y="452"/>
                  </a:lnTo>
                  <a:lnTo>
                    <a:pt x="88" y="30162"/>
                  </a:lnTo>
                  <a:lnTo>
                    <a:pt x="0" y="238632"/>
                  </a:lnTo>
                  <a:lnTo>
                    <a:pt x="2412" y="246379"/>
                  </a:lnTo>
                  <a:lnTo>
                    <a:pt x="11937" y="256920"/>
                  </a:lnTo>
                  <a:lnTo>
                    <a:pt x="18160" y="259587"/>
                  </a:lnTo>
                  <a:lnTo>
                    <a:pt x="33400" y="259587"/>
                  </a:lnTo>
                  <a:lnTo>
                    <a:pt x="39496" y="256920"/>
                  </a:lnTo>
                  <a:lnTo>
                    <a:pt x="44322" y="251586"/>
                  </a:lnTo>
                  <a:lnTo>
                    <a:pt x="49158" y="246379"/>
                  </a:lnTo>
                  <a:lnTo>
                    <a:pt x="51611" y="238632"/>
                  </a:lnTo>
                  <a:lnTo>
                    <a:pt x="51688" y="155828"/>
                  </a:lnTo>
                  <a:lnTo>
                    <a:pt x="99059" y="155828"/>
                  </a:lnTo>
                  <a:lnTo>
                    <a:pt x="140731" y="150780"/>
                  </a:lnTo>
                  <a:lnTo>
                    <a:pt x="181189" y="124444"/>
                  </a:lnTo>
                  <a:lnTo>
                    <a:pt x="185391" y="116839"/>
                  </a:lnTo>
                  <a:lnTo>
                    <a:pt x="51688" y="116839"/>
                  </a:lnTo>
                  <a:lnTo>
                    <a:pt x="51688" y="38734"/>
                  </a:lnTo>
                  <a:lnTo>
                    <a:pt x="186411" y="38734"/>
                  </a:lnTo>
                  <a:lnTo>
                    <a:pt x="185433" y="36639"/>
                  </a:lnTo>
                  <a:lnTo>
                    <a:pt x="151947" y="6992"/>
                  </a:lnTo>
                  <a:lnTo>
                    <a:pt x="112895" y="265"/>
                  </a:lnTo>
                  <a:lnTo>
                    <a:pt x="99059" y="0"/>
                  </a:lnTo>
                  <a:close/>
                </a:path>
                <a:path w="194944" h="259714">
                  <a:moveTo>
                    <a:pt x="186411" y="38734"/>
                  </a:moveTo>
                  <a:lnTo>
                    <a:pt x="86487" y="38734"/>
                  </a:lnTo>
                  <a:lnTo>
                    <a:pt x="102348" y="39447"/>
                  </a:lnTo>
                  <a:lnTo>
                    <a:pt x="115268" y="41576"/>
                  </a:lnTo>
                  <a:lnTo>
                    <a:pt x="141620" y="69522"/>
                  </a:lnTo>
                  <a:lnTo>
                    <a:pt x="142239" y="86994"/>
                  </a:lnTo>
                  <a:lnTo>
                    <a:pt x="140081" y="94614"/>
                  </a:lnTo>
                  <a:lnTo>
                    <a:pt x="135762" y="100456"/>
                  </a:lnTo>
                  <a:lnTo>
                    <a:pt x="131571" y="106171"/>
                  </a:lnTo>
                  <a:lnTo>
                    <a:pt x="86487" y="116839"/>
                  </a:lnTo>
                  <a:lnTo>
                    <a:pt x="185391" y="116839"/>
                  </a:lnTo>
                  <a:lnTo>
                    <a:pt x="188690" y="110871"/>
                  </a:lnTo>
                  <a:lnTo>
                    <a:pt x="193190" y="94916"/>
                  </a:lnTo>
                  <a:lnTo>
                    <a:pt x="194607" y="77596"/>
                  </a:lnTo>
                  <a:lnTo>
                    <a:pt x="194690" y="76580"/>
                  </a:lnTo>
                  <a:lnTo>
                    <a:pt x="188721" y="43687"/>
                  </a:lnTo>
                  <a:lnTo>
                    <a:pt x="186411" y="38734"/>
                  </a:lnTo>
                  <a:close/>
                </a:path>
              </a:pathLst>
            </a:custGeom>
            <a:solidFill>
              <a:srgbClr val="09AB58"/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6052" y="1958212"/>
              <a:ext cx="117983" cy="10553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18079" y="1933193"/>
              <a:ext cx="194945" cy="259715"/>
            </a:xfrm>
            <a:custGeom>
              <a:avLst/>
              <a:gdLst/>
              <a:ahLst/>
              <a:cxnLst/>
              <a:rect l="l" t="t" r="r" b="b"/>
              <a:pathLst>
                <a:path w="194944" h="259714">
                  <a:moveTo>
                    <a:pt x="32765" y="0"/>
                  </a:moveTo>
                  <a:lnTo>
                    <a:pt x="99059" y="0"/>
                  </a:lnTo>
                  <a:lnTo>
                    <a:pt x="112895" y="265"/>
                  </a:lnTo>
                  <a:lnTo>
                    <a:pt x="151947" y="6992"/>
                  </a:lnTo>
                  <a:lnTo>
                    <a:pt x="185433" y="36639"/>
                  </a:lnTo>
                  <a:lnTo>
                    <a:pt x="194690" y="76580"/>
                  </a:lnTo>
                  <a:lnTo>
                    <a:pt x="193190" y="94916"/>
                  </a:lnTo>
                  <a:lnTo>
                    <a:pt x="170687" y="135635"/>
                  </a:lnTo>
                  <a:lnTo>
                    <a:pt x="121378" y="154566"/>
                  </a:lnTo>
                  <a:lnTo>
                    <a:pt x="99059" y="155828"/>
                  </a:lnTo>
                  <a:lnTo>
                    <a:pt x="51688" y="155828"/>
                  </a:lnTo>
                  <a:lnTo>
                    <a:pt x="51688" y="228091"/>
                  </a:lnTo>
                  <a:lnTo>
                    <a:pt x="51688" y="238378"/>
                  </a:lnTo>
                  <a:lnTo>
                    <a:pt x="49275" y="246252"/>
                  </a:lnTo>
                  <a:lnTo>
                    <a:pt x="44322" y="251586"/>
                  </a:lnTo>
                  <a:lnTo>
                    <a:pt x="39496" y="256920"/>
                  </a:lnTo>
                  <a:lnTo>
                    <a:pt x="33400" y="259587"/>
                  </a:lnTo>
                  <a:lnTo>
                    <a:pt x="25907" y="259587"/>
                  </a:lnTo>
                  <a:lnTo>
                    <a:pt x="18160" y="259587"/>
                  </a:lnTo>
                  <a:lnTo>
                    <a:pt x="11937" y="256920"/>
                  </a:lnTo>
                  <a:lnTo>
                    <a:pt x="7112" y="251586"/>
                  </a:lnTo>
                  <a:lnTo>
                    <a:pt x="2412" y="246379"/>
                  </a:lnTo>
                  <a:lnTo>
                    <a:pt x="0" y="238632"/>
                  </a:lnTo>
                  <a:lnTo>
                    <a:pt x="0" y="228345"/>
                  </a:lnTo>
                  <a:lnTo>
                    <a:pt x="0" y="31622"/>
                  </a:lnTo>
                  <a:lnTo>
                    <a:pt x="24786" y="452"/>
                  </a:lnTo>
                  <a:lnTo>
                    <a:pt x="32765" y="0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9608" y="1850135"/>
              <a:ext cx="1661921" cy="5920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106929" y="701940"/>
            <a:ext cx="8077200" cy="15601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396240" defTabSz="457200">
              <a:spcBef>
                <a:spcPts val="110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When</a:t>
            </a:r>
            <a:r>
              <a:rPr sz="2800" spc="-8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2800" spc="-80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8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has</a:t>
            </a:r>
            <a:r>
              <a:rPr sz="28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been</a:t>
            </a:r>
            <a:r>
              <a:rPr sz="28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successfully</a:t>
            </a:r>
            <a:r>
              <a:rPr sz="2800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implemented </a:t>
            </a:r>
            <a:r>
              <a:rPr lang="en-US" sz="2800" spc="-10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2800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company,</a:t>
            </a:r>
            <a:r>
              <a:rPr sz="28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effect</a:t>
            </a:r>
            <a:r>
              <a:rPr sz="2800" spc="-10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z="28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as</a:t>
            </a:r>
            <a:r>
              <a:rPr sz="28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follows: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141095" defTabSz="457200">
              <a:spcBef>
                <a:spcPts val="2955"/>
              </a:spcBef>
              <a:tabLst>
                <a:tab pos="2546350" algn="l"/>
              </a:tabLst>
            </a:pP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Increase</a:t>
            </a:r>
            <a:r>
              <a:rPr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roductivity</a:t>
            </a:r>
            <a:endParaRPr sz="2000" dirty="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731009" y="2392679"/>
            <a:ext cx="5683885" cy="1371600"/>
            <a:chOff x="1207008" y="2392679"/>
            <a:chExt cx="5683885" cy="1371600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3361" y="2641080"/>
              <a:ext cx="5057414" cy="8908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60804" y="2668523"/>
              <a:ext cx="4950460" cy="783590"/>
            </a:xfrm>
            <a:custGeom>
              <a:avLst/>
              <a:gdLst/>
              <a:ahLst/>
              <a:cxnLst/>
              <a:rect l="l" t="t" r="r" b="b"/>
              <a:pathLst>
                <a:path w="4950459" h="783589">
                  <a:moveTo>
                    <a:pt x="4949952" y="0"/>
                  </a:moveTo>
                  <a:lnTo>
                    <a:pt x="0" y="0"/>
                  </a:lnTo>
                  <a:lnTo>
                    <a:pt x="0" y="783336"/>
                  </a:lnTo>
                  <a:lnTo>
                    <a:pt x="4949952" y="783336"/>
                  </a:lnTo>
                  <a:lnTo>
                    <a:pt x="4949952" y="0"/>
                  </a:lnTo>
                  <a:close/>
                </a:path>
              </a:pathLst>
            </a:custGeom>
            <a:solidFill>
              <a:srgbClr val="09AB58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860804" y="2668523"/>
              <a:ext cx="4950460" cy="783590"/>
            </a:xfrm>
            <a:custGeom>
              <a:avLst/>
              <a:gdLst/>
              <a:ahLst/>
              <a:cxnLst/>
              <a:rect l="l" t="t" r="r" b="b"/>
              <a:pathLst>
                <a:path w="4950459" h="783589">
                  <a:moveTo>
                    <a:pt x="0" y="783336"/>
                  </a:moveTo>
                  <a:lnTo>
                    <a:pt x="4949952" y="783336"/>
                  </a:lnTo>
                  <a:lnTo>
                    <a:pt x="4949952" y="0"/>
                  </a:lnTo>
                  <a:lnTo>
                    <a:pt x="0" y="0"/>
                  </a:lnTo>
                  <a:lnTo>
                    <a:pt x="0" y="783336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008" y="2392679"/>
              <a:ext cx="1371600" cy="13716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2680" y="2852927"/>
              <a:ext cx="2548890" cy="59207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072509" y="2927046"/>
            <a:ext cx="2143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defTabSz="457200"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Increase</a:t>
            </a:r>
            <a:r>
              <a:rPr sz="2000" spc="-12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Product</a:t>
            </a:r>
            <a:endParaRPr sz="200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254497" y="2852928"/>
            <a:ext cx="1156335" cy="592455"/>
            <a:chOff x="4730496" y="2852927"/>
            <a:chExt cx="1156335" cy="592455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0496" y="2901708"/>
              <a:ext cx="351269" cy="36955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761992" y="2932175"/>
              <a:ext cx="264160" cy="283210"/>
            </a:xfrm>
            <a:custGeom>
              <a:avLst/>
              <a:gdLst/>
              <a:ahLst/>
              <a:cxnLst/>
              <a:rect l="l" t="t" r="r" b="b"/>
              <a:pathLst>
                <a:path w="264160" h="283210">
                  <a:moveTo>
                    <a:pt x="256082" y="251078"/>
                  </a:moveTo>
                  <a:lnTo>
                    <a:pt x="187198" y="251078"/>
                  </a:lnTo>
                  <a:lnTo>
                    <a:pt x="193839" y="255791"/>
                  </a:lnTo>
                  <a:lnTo>
                    <a:pt x="200231" y="260207"/>
                  </a:lnTo>
                  <a:lnTo>
                    <a:pt x="206361" y="264312"/>
                  </a:lnTo>
                  <a:lnTo>
                    <a:pt x="212217" y="268097"/>
                  </a:lnTo>
                  <a:lnTo>
                    <a:pt x="219710" y="273050"/>
                  </a:lnTo>
                  <a:lnTo>
                    <a:pt x="226313" y="276733"/>
                  </a:lnTo>
                  <a:lnTo>
                    <a:pt x="232029" y="279273"/>
                  </a:lnTo>
                  <a:lnTo>
                    <a:pt x="237617" y="281813"/>
                  </a:lnTo>
                  <a:lnTo>
                    <a:pt x="242443" y="283083"/>
                  </a:lnTo>
                  <a:lnTo>
                    <a:pt x="251206" y="283083"/>
                  </a:lnTo>
                  <a:lnTo>
                    <a:pt x="255397" y="281304"/>
                  </a:lnTo>
                  <a:lnTo>
                    <a:pt x="258825" y="277495"/>
                  </a:lnTo>
                  <a:lnTo>
                    <a:pt x="262255" y="273812"/>
                  </a:lnTo>
                  <a:lnTo>
                    <a:pt x="263906" y="270128"/>
                  </a:lnTo>
                  <a:lnTo>
                    <a:pt x="263906" y="261112"/>
                  </a:lnTo>
                  <a:lnTo>
                    <a:pt x="262509" y="257175"/>
                  </a:lnTo>
                  <a:lnTo>
                    <a:pt x="259587" y="254253"/>
                  </a:lnTo>
                  <a:lnTo>
                    <a:pt x="256667" y="251460"/>
                  </a:lnTo>
                  <a:lnTo>
                    <a:pt x="256082" y="251078"/>
                  </a:lnTo>
                  <a:close/>
                </a:path>
                <a:path w="264160" h="283210">
                  <a:moveTo>
                    <a:pt x="124079" y="0"/>
                  </a:moveTo>
                  <a:lnTo>
                    <a:pt x="83788" y="5143"/>
                  </a:lnTo>
                  <a:lnTo>
                    <a:pt x="41324" y="27414"/>
                  </a:lnTo>
                  <a:lnTo>
                    <a:pt x="13122" y="65510"/>
                  </a:lnTo>
                  <a:lnTo>
                    <a:pt x="2095" y="103044"/>
                  </a:lnTo>
                  <a:lnTo>
                    <a:pt x="0" y="131318"/>
                  </a:lnTo>
                  <a:lnTo>
                    <a:pt x="383" y="142109"/>
                  </a:lnTo>
                  <a:lnTo>
                    <a:pt x="8128" y="184785"/>
                  </a:lnTo>
                  <a:lnTo>
                    <a:pt x="32131" y="227075"/>
                  </a:lnTo>
                  <a:lnTo>
                    <a:pt x="71755" y="254508"/>
                  </a:lnTo>
                  <a:lnTo>
                    <a:pt x="110670" y="263330"/>
                  </a:lnTo>
                  <a:lnTo>
                    <a:pt x="125222" y="263906"/>
                  </a:lnTo>
                  <a:lnTo>
                    <a:pt x="142871" y="263116"/>
                  </a:lnTo>
                  <a:lnTo>
                    <a:pt x="159067" y="260730"/>
                  </a:lnTo>
                  <a:lnTo>
                    <a:pt x="173835" y="256726"/>
                  </a:lnTo>
                  <a:lnTo>
                    <a:pt x="187198" y="251078"/>
                  </a:lnTo>
                  <a:lnTo>
                    <a:pt x="256082" y="251078"/>
                  </a:lnTo>
                  <a:lnTo>
                    <a:pt x="250825" y="247650"/>
                  </a:lnTo>
                  <a:lnTo>
                    <a:pt x="241926" y="242887"/>
                  </a:lnTo>
                  <a:lnTo>
                    <a:pt x="235261" y="239180"/>
                  </a:lnTo>
                  <a:lnTo>
                    <a:pt x="228992" y="235505"/>
                  </a:lnTo>
                  <a:lnTo>
                    <a:pt x="222930" y="231751"/>
                  </a:lnTo>
                  <a:lnTo>
                    <a:pt x="217170" y="227964"/>
                  </a:lnTo>
                  <a:lnTo>
                    <a:pt x="220932" y="222885"/>
                  </a:lnTo>
                  <a:lnTo>
                    <a:pt x="124841" y="222885"/>
                  </a:lnTo>
                  <a:lnTo>
                    <a:pt x="83853" y="209490"/>
                  </a:lnTo>
                  <a:lnTo>
                    <a:pt x="57595" y="170434"/>
                  </a:lnTo>
                  <a:lnTo>
                    <a:pt x="52466" y="131572"/>
                  </a:lnTo>
                  <a:lnTo>
                    <a:pt x="52450" y="131318"/>
                  </a:lnTo>
                  <a:lnTo>
                    <a:pt x="52786" y="120743"/>
                  </a:lnTo>
                  <a:lnTo>
                    <a:pt x="64404" y="76581"/>
                  </a:lnTo>
                  <a:lnTo>
                    <a:pt x="95300" y="46968"/>
                  </a:lnTo>
                  <a:lnTo>
                    <a:pt x="124079" y="41021"/>
                  </a:lnTo>
                  <a:lnTo>
                    <a:pt x="221753" y="41021"/>
                  </a:lnTo>
                  <a:lnTo>
                    <a:pt x="217344" y="35560"/>
                  </a:lnTo>
                  <a:lnTo>
                    <a:pt x="177559" y="9144"/>
                  </a:lnTo>
                  <a:lnTo>
                    <a:pt x="143271" y="1002"/>
                  </a:lnTo>
                  <a:lnTo>
                    <a:pt x="124079" y="0"/>
                  </a:lnTo>
                  <a:close/>
                </a:path>
                <a:path w="264160" h="283210">
                  <a:moveTo>
                    <a:pt x="123444" y="173227"/>
                  </a:moveTo>
                  <a:lnTo>
                    <a:pt x="120015" y="173227"/>
                  </a:lnTo>
                  <a:lnTo>
                    <a:pt x="116712" y="174625"/>
                  </a:lnTo>
                  <a:lnTo>
                    <a:pt x="113919" y="177291"/>
                  </a:lnTo>
                  <a:lnTo>
                    <a:pt x="110998" y="179959"/>
                  </a:lnTo>
                  <a:lnTo>
                    <a:pt x="109474" y="183007"/>
                  </a:lnTo>
                  <a:lnTo>
                    <a:pt x="109474" y="190500"/>
                  </a:lnTo>
                  <a:lnTo>
                    <a:pt x="110998" y="193675"/>
                  </a:lnTo>
                  <a:lnTo>
                    <a:pt x="114046" y="195834"/>
                  </a:lnTo>
                  <a:lnTo>
                    <a:pt x="117094" y="198120"/>
                  </a:lnTo>
                  <a:lnTo>
                    <a:pt x="122682" y="201168"/>
                  </a:lnTo>
                  <a:lnTo>
                    <a:pt x="139065" y="209296"/>
                  </a:lnTo>
                  <a:lnTo>
                    <a:pt x="145796" y="213360"/>
                  </a:lnTo>
                  <a:lnTo>
                    <a:pt x="124841" y="222885"/>
                  </a:lnTo>
                  <a:lnTo>
                    <a:pt x="220932" y="222885"/>
                  </a:lnTo>
                  <a:lnTo>
                    <a:pt x="231524" y="208581"/>
                  </a:lnTo>
                  <a:lnTo>
                    <a:pt x="235604" y="199644"/>
                  </a:lnTo>
                  <a:lnTo>
                    <a:pt x="176530" y="199644"/>
                  </a:lnTo>
                  <a:lnTo>
                    <a:pt x="159269" y="188122"/>
                  </a:lnTo>
                  <a:lnTo>
                    <a:pt x="144821" y="179959"/>
                  </a:lnTo>
                  <a:lnTo>
                    <a:pt x="132703" y="174890"/>
                  </a:lnTo>
                  <a:lnTo>
                    <a:pt x="123444" y="173227"/>
                  </a:lnTo>
                  <a:close/>
                </a:path>
                <a:path w="264160" h="283210">
                  <a:moveTo>
                    <a:pt x="221753" y="41021"/>
                  </a:moveTo>
                  <a:lnTo>
                    <a:pt x="124079" y="41021"/>
                  </a:lnTo>
                  <a:lnTo>
                    <a:pt x="134701" y="41685"/>
                  </a:lnTo>
                  <a:lnTo>
                    <a:pt x="144668" y="43672"/>
                  </a:lnTo>
                  <a:lnTo>
                    <a:pt x="177545" y="64643"/>
                  </a:lnTo>
                  <a:lnTo>
                    <a:pt x="195341" y="105092"/>
                  </a:lnTo>
                  <a:lnTo>
                    <a:pt x="196927" y="116865"/>
                  </a:lnTo>
                  <a:lnTo>
                    <a:pt x="197042" y="117717"/>
                  </a:lnTo>
                  <a:lnTo>
                    <a:pt x="197612" y="131318"/>
                  </a:lnTo>
                  <a:lnTo>
                    <a:pt x="197300" y="142109"/>
                  </a:lnTo>
                  <a:lnTo>
                    <a:pt x="196371" y="152058"/>
                  </a:lnTo>
                  <a:lnTo>
                    <a:pt x="186043" y="186055"/>
                  </a:lnTo>
                  <a:lnTo>
                    <a:pt x="185959" y="186229"/>
                  </a:lnTo>
                  <a:lnTo>
                    <a:pt x="181602" y="193240"/>
                  </a:lnTo>
                  <a:lnTo>
                    <a:pt x="176530" y="199644"/>
                  </a:lnTo>
                  <a:lnTo>
                    <a:pt x="235604" y="199644"/>
                  </a:lnTo>
                  <a:lnTo>
                    <a:pt x="241728" y="186229"/>
                  </a:lnTo>
                  <a:lnTo>
                    <a:pt x="241808" y="186055"/>
                  </a:lnTo>
                  <a:lnTo>
                    <a:pt x="247995" y="160385"/>
                  </a:lnTo>
                  <a:lnTo>
                    <a:pt x="250062" y="131572"/>
                  </a:lnTo>
                  <a:lnTo>
                    <a:pt x="249138" y="112212"/>
                  </a:lnTo>
                  <a:lnTo>
                    <a:pt x="246380" y="94138"/>
                  </a:lnTo>
                  <a:lnTo>
                    <a:pt x="241811" y="77350"/>
                  </a:lnTo>
                  <a:lnTo>
                    <a:pt x="235458" y="61849"/>
                  </a:lnTo>
                  <a:lnTo>
                    <a:pt x="227264" y="47847"/>
                  </a:lnTo>
                  <a:lnTo>
                    <a:pt x="221753" y="41021"/>
                  </a:lnTo>
                  <a:close/>
                </a:path>
              </a:pathLst>
            </a:custGeom>
            <a:solidFill>
              <a:srgbClr val="09AB58"/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00727" y="2959480"/>
              <a:ext cx="172592" cy="2092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761992" y="2932175"/>
              <a:ext cx="264160" cy="283210"/>
            </a:xfrm>
            <a:custGeom>
              <a:avLst/>
              <a:gdLst/>
              <a:ahLst/>
              <a:cxnLst/>
              <a:rect l="l" t="t" r="r" b="b"/>
              <a:pathLst>
                <a:path w="264160" h="283210">
                  <a:moveTo>
                    <a:pt x="124079" y="0"/>
                  </a:moveTo>
                  <a:lnTo>
                    <a:pt x="177371" y="9054"/>
                  </a:lnTo>
                  <a:lnTo>
                    <a:pt x="217344" y="35559"/>
                  </a:lnTo>
                  <a:lnTo>
                    <a:pt x="241811" y="77350"/>
                  </a:lnTo>
                  <a:lnTo>
                    <a:pt x="250062" y="131572"/>
                  </a:lnTo>
                  <a:lnTo>
                    <a:pt x="247995" y="160385"/>
                  </a:lnTo>
                  <a:lnTo>
                    <a:pt x="241808" y="186055"/>
                  </a:lnTo>
                  <a:lnTo>
                    <a:pt x="231524" y="208581"/>
                  </a:lnTo>
                  <a:lnTo>
                    <a:pt x="217170" y="227964"/>
                  </a:lnTo>
                  <a:lnTo>
                    <a:pt x="222930" y="231751"/>
                  </a:lnTo>
                  <a:lnTo>
                    <a:pt x="228965" y="235489"/>
                  </a:lnTo>
                  <a:lnTo>
                    <a:pt x="235261" y="239180"/>
                  </a:lnTo>
                  <a:lnTo>
                    <a:pt x="241808" y="242824"/>
                  </a:lnTo>
                  <a:lnTo>
                    <a:pt x="250825" y="247650"/>
                  </a:lnTo>
                  <a:lnTo>
                    <a:pt x="256667" y="251460"/>
                  </a:lnTo>
                  <a:lnTo>
                    <a:pt x="259587" y="254253"/>
                  </a:lnTo>
                  <a:lnTo>
                    <a:pt x="262509" y="257175"/>
                  </a:lnTo>
                  <a:lnTo>
                    <a:pt x="263906" y="261112"/>
                  </a:lnTo>
                  <a:lnTo>
                    <a:pt x="263906" y="266446"/>
                  </a:lnTo>
                  <a:lnTo>
                    <a:pt x="263906" y="270128"/>
                  </a:lnTo>
                  <a:lnTo>
                    <a:pt x="262255" y="273812"/>
                  </a:lnTo>
                  <a:lnTo>
                    <a:pt x="258825" y="277495"/>
                  </a:lnTo>
                  <a:lnTo>
                    <a:pt x="255397" y="281304"/>
                  </a:lnTo>
                  <a:lnTo>
                    <a:pt x="251206" y="283083"/>
                  </a:lnTo>
                  <a:lnTo>
                    <a:pt x="246380" y="283083"/>
                  </a:lnTo>
                  <a:lnTo>
                    <a:pt x="242443" y="283083"/>
                  </a:lnTo>
                  <a:lnTo>
                    <a:pt x="237617" y="281813"/>
                  </a:lnTo>
                  <a:lnTo>
                    <a:pt x="232029" y="279273"/>
                  </a:lnTo>
                  <a:lnTo>
                    <a:pt x="226313" y="276733"/>
                  </a:lnTo>
                  <a:lnTo>
                    <a:pt x="219710" y="273050"/>
                  </a:lnTo>
                  <a:lnTo>
                    <a:pt x="212217" y="268097"/>
                  </a:lnTo>
                  <a:lnTo>
                    <a:pt x="206361" y="264312"/>
                  </a:lnTo>
                  <a:lnTo>
                    <a:pt x="200231" y="260207"/>
                  </a:lnTo>
                  <a:lnTo>
                    <a:pt x="193839" y="255791"/>
                  </a:lnTo>
                  <a:lnTo>
                    <a:pt x="187198" y="251078"/>
                  </a:lnTo>
                  <a:lnTo>
                    <a:pt x="173835" y="256726"/>
                  </a:lnTo>
                  <a:lnTo>
                    <a:pt x="159067" y="260730"/>
                  </a:lnTo>
                  <a:lnTo>
                    <a:pt x="142871" y="263116"/>
                  </a:lnTo>
                  <a:lnTo>
                    <a:pt x="125222" y="263906"/>
                  </a:lnTo>
                  <a:lnTo>
                    <a:pt x="110670" y="263330"/>
                  </a:lnTo>
                  <a:lnTo>
                    <a:pt x="71755" y="254508"/>
                  </a:lnTo>
                  <a:lnTo>
                    <a:pt x="32131" y="227075"/>
                  </a:lnTo>
                  <a:lnTo>
                    <a:pt x="8128" y="184785"/>
                  </a:lnTo>
                  <a:lnTo>
                    <a:pt x="502" y="145458"/>
                  </a:lnTo>
                  <a:lnTo>
                    <a:pt x="0" y="131318"/>
                  </a:lnTo>
                  <a:lnTo>
                    <a:pt x="523" y="116865"/>
                  </a:lnTo>
                  <a:lnTo>
                    <a:pt x="8382" y="77343"/>
                  </a:lnTo>
                  <a:lnTo>
                    <a:pt x="32893" y="35560"/>
                  </a:lnTo>
                  <a:lnTo>
                    <a:pt x="71882" y="9144"/>
                  </a:lnTo>
                  <a:lnTo>
                    <a:pt x="109886" y="571"/>
                  </a:lnTo>
                  <a:lnTo>
                    <a:pt x="124079" y="0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1560" y="2852927"/>
              <a:ext cx="1024889" cy="59207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542278" y="2927046"/>
            <a:ext cx="687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defTabSz="457200"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uality</a:t>
            </a:r>
            <a:endParaRPr sz="200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346705" y="3614928"/>
            <a:ext cx="5752465" cy="1109980"/>
            <a:chOff x="1822704" y="3614928"/>
            <a:chExt cx="5752465" cy="1109980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95144" y="3642360"/>
              <a:ext cx="5279898" cy="92125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36292" y="3683508"/>
              <a:ext cx="5145405" cy="786765"/>
            </a:xfrm>
            <a:custGeom>
              <a:avLst/>
              <a:gdLst/>
              <a:ahLst/>
              <a:cxnLst/>
              <a:rect l="l" t="t" r="r" b="b"/>
              <a:pathLst>
                <a:path w="5145405" h="786764">
                  <a:moveTo>
                    <a:pt x="5145024" y="0"/>
                  </a:moveTo>
                  <a:lnTo>
                    <a:pt x="0" y="0"/>
                  </a:lnTo>
                  <a:lnTo>
                    <a:pt x="0" y="786383"/>
                  </a:lnTo>
                  <a:lnTo>
                    <a:pt x="5145024" y="786383"/>
                  </a:lnTo>
                  <a:lnTo>
                    <a:pt x="5145024" y="0"/>
                  </a:lnTo>
                  <a:close/>
                </a:path>
              </a:pathLst>
            </a:custGeom>
            <a:solidFill>
              <a:srgbClr val="09AB58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2336292" y="3683508"/>
              <a:ext cx="5145405" cy="786765"/>
            </a:xfrm>
            <a:custGeom>
              <a:avLst/>
              <a:gdLst/>
              <a:ahLst/>
              <a:cxnLst/>
              <a:rect l="l" t="t" r="r" b="b"/>
              <a:pathLst>
                <a:path w="5145405" h="786764">
                  <a:moveTo>
                    <a:pt x="0" y="786383"/>
                  </a:moveTo>
                  <a:lnTo>
                    <a:pt x="5145024" y="786383"/>
                  </a:lnTo>
                  <a:lnTo>
                    <a:pt x="5145024" y="0"/>
                  </a:lnTo>
                  <a:lnTo>
                    <a:pt x="0" y="0"/>
                  </a:lnTo>
                  <a:lnTo>
                    <a:pt x="0" y="786383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22704" y="3614928"/>
              <a:ext cx="1082040" cy="11094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64536" y="3843528"/>
              <a:ext cx="3216402" cy="59207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72912" y="3895331"/>
              <a:ext cx="314693" cy="34824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804281" y="3923919"/>
              <a:ext cx="227965" cy="264160"/>
            </a:xfrm>
            <a:custGeom>
              <a:avLst/>
              <a:gdLst/>
              <a:ahLst/>
              <a:cxnLst/>
              <a:rect l="l" t="t" r="r" b="b"/>
              <a:pathLst>
                <a:path w="227964" h="264160">
                  <a:moveTo>
                    <a:pt x="121793" y="0"/>
                  </a:moveTo>
                  <a:lnTo>
                    <a:pt x="73914" y="9143"/>
                  </a:lnTo>
                  <a:lnTo>
                    <a:pt x="34671" y="35432"/>
                  </a:lnTo>
                  <a:lnTo>
                    <a:pt x="9017" y="77215"/>
                  </a:lnTo>
                  <a:lnTo>
                    <a:pt x="569" y="117381"/>
                  </a:lnTo>
                  <a:lnTo>
                    <a:pt x="0" y="132333"/>
                  </a:lnTo>
                  <a:lnTo>
                    <a:pt x="234" y="141718"/>
                  </a:lnTo>
                  <a:lnTo>
                    <a:pt x="8048" y="184626"/>
                  </a:lnTo>
                  <a:lnTo>
                    <a:pt x="26638" y="220759"/>
                  </a:lnTo>
                  <a:lnTo>
                    <a:pt x="56388" y="248284"/>
                  </a:lnTo>
                  <a:lnTo>
                    <a:pt x="94882" y="261889"/>
                  </a:lnTo>
                  <a:lnTo>
                    <a:pt x="123190" y="264032"/>
                  </a:lnTo>
                  <a:lnTo>
                    <a:pt x="136044" y="263507"/>
                  </a:lnTo>
                  <a:lnTo>
                    <a:pt x="179367" y="250926"/>
                  </a:lnTo>
                  <a:lnTo>
                    <a:pt x="208720" y="226417"/>
                  </a:lnTo>
                  <a:lnTo>
                    <a:pt x="226075" y="191754"/>
                  </a:lnTo>
                  <a:lnTo>
                    <a:pt x="227584" y="179069"/>
                  </a:lnTo>
                  <a:lnTo>
                    <a:pt x="227584" y="172719"/>
                  </a:lnTo>
                  <a:lnTo>
                    <a:pt x="186182" y="167131"/>
                  </a:lnTo>
                  <a:lnTo>
                    <a:pt x="181356" y="179450"/>
                  </a:lnTo>
                  <a:lnTo>
                    <a:pt x="176901" y="189476"/>
                  </a:lnTo>
                  <a:lnTo>
                    <a:pt x="149917" y="216669"/>
                  </a:lnTo>
                  <a:lnTo>
                    <a:pt x="120396" y="222884"/>
                  </a:lnTo>
                  <a:lnTo>
                    <a:pt x="110440" y="222287"/>
                  </a:lnTo>
                  <a:lnTo>
                    <a:pt x="70929" y="200913"/>
                  </a:lnTo>
                  <a:lnTo>
                    <a:pt x="54546" y="161353"/>
                  </a:lnTo>
                  <a:lnTo>
                    <a:pt x="52451" y="134111"/>
                  </a:lnTo>
                  <a:lnTo>
                    <a:pt x="53621" y="113105"/>
                  </a:lnTo>
                  <a:lnTo>
                    <a:pt x="71374" y="65277"/>
                  </a:lnTo>
                  <a:lnTo>
                    <a:pt x="106949" y="42650"/>
                  </a:lnTo>
                  <a:lnTo>
                    <a:pt x="122047" y="41147"/>
                  </a:lnTo>
                  <a:lnTo>
                    <a:pt x="131665" y="41741"/>
                  </a:lnTo>
                  <a:lnTo>
                    <a:pt x="168560" y="62325"/>
                  </a:lnTo>
                  <a:lnTo>
                    <a:pt x="183642" y="86613"/>
                  </a:lnTo>
                  <a:lnTo>
                    <a:pt x="187325" y="91947"/>
                  </a:lnTo>
                  <a:lnTo>
                    <a:pt x="193929" y="98297"/>
                  </a:lnTo>
                  <a:lnTo>
                    <a:pt x="198882" y="99821"/>
                  </a:lnTo>
                  <a:lnTo>
                    <a:pt x="211455" y="99821"/>
                  </a:lnTo>
                  <a:lnTo>
                    <a:pt x="216408" y="97535"/>
                  </a:lnTo>
                  <a:lnTo>
                    <a:pt x="224790" y="88518"/>
                  </a:lnTo>
                  <a:lnTo>
                    <a:pt x="226949" y="83311"/>
                  </a:lnTo>
                  <a:lnTo>
                    <a:pt x="226949" y="77342"/>
                  </a:lnTo>
                  <a:lnTo>
                    <a:pt x="206879" y="34234"/>
                  </a:lnTo>
                  <a:lnTo>
                    <a:pt x="164387" y="7018"/>
                  </a:lnTo>
                  <a:lnTo>
                    <a:pt x="136816" y="783"/>
                  </a:lnTo>
                  <a:lnTo>
                    <a:pt x="121793" y="0"/>
                  </a:lnTo>
                  <a:close/>
                </a:path>
              </a:pathLst>
            </a:custGeom>
            <a:solidFill>
              <a:srgbClr val="09AB58"/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5804281" y="3923919"/>
              <a:ext cx="227965" cy="264160"/>
            </a:xfrm>
            <a:custGeom>
              <a:avLst/>
              <a:gdLst/>
              <a:ahLst/>
              <a:cxnLst/>
              <a:rect l="l" t="t" r="r" b="b"/>
              <a:pathLst>
                <a:path w="227964" h="264160">
                  <a:moveTo>
                    <a:pt x="121793" y="0"/>
                  </a:moveTo>
                  <a:lnTo>
                    <a:pt x="164387" y="7018"/>
                  </a:lnTo>
                  <a:lnTo>
                    <a:pt x="198310" y="26257"/>
                  </a:lnTo>
                  <a:lnTo>
                    <a:pt x="223710" y="60658"/>
                  </a:lnTo>
                  <a:lnTo>
                    <a:pt x="226949" y="77342"/>
                  </a:lnTo>
                  <a:lnTo>
                    <a:pt x="226949" y="83311"/>
                  </a:lnTo>
                  <a:lnTo>
                    <a:pt x="224790" y="88518"/>
                  </a:lnTo>
                  <a:lnTo>
                    <a:pt x="220599" y="92963"/>
                  </a:lnTo>
                  <a:lnTo>
                    <a:pt x="216408" y="97535"/>
                  </a:lnTo>
                  <a:lnTo>
                    <a:pt x="211455" y="99821"/>
                  </a:lnTo>
                  <a:lnTo>
                    <a:pt x="205486" y="99821"/>
                  </a:lnTo>
                  <a:lnTo>
                    <a:pt x="198882" y="99821"/>
                  </a:lnTo>
                  <a:lnTo>
                    <a:pt x="193929" y="98297"/>
                  </a:lnTo>
                  <a:lnTo>
                    <a:pt x="190627" y="95122"/>
                  </a:lnTo>
                  <a:lnTo>
                    <a:pt x="187325" y="91947"/>
                  </a:lnTo>
                  <a:lnTo>
                    <a:pt x="183642" y="86613"/>
                  </a:lnTo>
                  <a:lnTo>
                    <a:pt x="179578" y="78866"/>
                  </a:lnTo>
                  <a:lnTo>
                    <a:pt x="174295" y="70012"/>
                  </a:lnTo>
                  <a:lnTo>
                    <a:pt x="140509" y="43513"/>
                  </a:lnTo>
                  <a:lnTo>
                    <a:pt x="122047" y="41147"/>
                  </a:lnTo>
                  <a:lnTo>
                    <a:pt x="106949" y="42650"/>
                  </a:lnTo>
                  <a:lnTo>
                    <a:pt x="71374" y="65277"/>
                  </a:lnTo>
                  <a:lnTo>
                    <a:pt x="53621" y="113105"/>
                  </a:lnTo>
                  <a:lnTo>
                    <a:pt x="52451" y="134111"/>
                  </a:lnTo>
                  <a:lnTo>
                    <a:pt x="52974" y="148351"/>
                  </a:lnTo>
                  <a:lnTo>
                    <a:pt x="65452" y="192909"/>
                  </a:lnTo>
                  <a:lnTo>
                    <a:pt x="101139" y="220487"/>
                  </a:lnTo>
                  <a:lnTo>
                    <a:pt x="120396" y="222884"/>
                  </a:lnTo>
                  <a:lnTo>
                    <a:pt x="131109" y="222194"/>
                  </a:lnTo>
                  <a:lnTo>
                    <a:pt x="171529" y="198215"/>
                  </a:lnTo>
                  <a:lnTo>
                    <a:pt x="183515" y="172719"/>
                  </a:lnTo>
                  <a:lnTo>
                    <a:pt x="186182" y="167131"/>
                  </a:lnTo>
                  <a:lnTo>
                    <a:pt x="189484" y="162940"/>
                  </a:lnTo>
                  <a:lnTo>
                    <a:pt x="192786" y="158749"/>
                  </a:lnTo>
                  <a:lnTo>
                    <a:pt x="197993" y="156590"/>
                  </a:lnTo>
                  <a:lnTo>
                    <a:pt x="205105" y="156590"/>
                  </a:lnTo>
                  <a:lnTo>
                    <a:pt x="211328" y="156590"/>
                  </a:lnTo>
                  <a:lnTo>
                    <a:pt x="216535" y="158749"/>
                  </a:lnTo>
                  <a:lnTo>
                    <a:pt x="220980" y="163067"/>
                  </a:lnTo>
                  <a:lnTo>
                    <a:pt x="225425" y="167258"/>
                  </a:lnTo>
                  <a:lnTo>
                    <a:pt x="227584" y="172719"/>
                  </a:lnTo>
                  <a:lnTo>
                    <a:pt x="227584" y="179069"/>
                  </a:lnTo>
                  <a:lnTo>
                    <a:pt x="227204" y="185287"/>
                  </a:lnTo>
                  <a:lnTo>
                    <a:pt x="208720" y="226417"/>
                  </a:lnTo>
                  <a:lnTo>
                    <a:pt x="179367" y="250926"/>
                  </a:lnTo>
                  <a:lnTo>
                    <a:pt x="136044" y="263507"/>
                  </a:lnTo>
                  <a:lnTo>
                    <a:pt x="123190" y="264032"/>
                  </a:lnTo>
                  <a:lnTo>
                    <a:pt x="113309" y="263794"/>
                  </a:lnTo>
                  <a:lnTo>
                    <a:pt x="70612" y="255301"/>
                  </a:lnTo>
                  <a:lnTo>
                    <a:pt x="37332" y="233211"/>
                  </a:lnTo>
                  <a:lnTo>
                    <a:pt x="14351" y="200024"/>
                  </a:lnTo>
                  <a:lnTo>
                    <a:pt x="2035" y="159676"/>
                  </a:lnTo>
                  <a:lnTo>
                    <a:pt x="0" y="132333"/>
                  </a:lnTo>
                  <a:lnTo>
                    <a:pt x="569" y="117381"/>
                  </a:lnTo>
                  <a:lnTo>
                    <a:pt x="9017" y="77215"/>
                  </a:lnTo>
                  <a:lnTo>
                    <a:pt x="34671" y="35432"/>
                  </a:lnTo>
                  <a:lnTo>
                    <a:pt x="73914" y="9143"/>
                  </a:lnTo>
                  <a:lnTo>
                    <a:pt x="109221" y="571"/>
                  </a:lnTo>
                  <a:lnTo>
                    <a:pt x="121793" y="0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82639" y="3843528"/>
              <a:ext cx="741426" cy="592074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4445889" y="3919855"/>
            <a:ext cx="35242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defTabSz="457200">
              <a:spcBef>
                <a:spcPts val="90"/>
              </a:spcBef>
              <a:tabLst>
                <a:tab pos="3131185" algn="l"/>
              </a:tabLst>
            </a:pPr>
            <a:r>
              <a:rPr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Reduce</a:t>
            </a:r>
            <a:r>
              <a:rPr sz="2000" spc="-11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Manufacturing</a:t>
            </a:r>
            <a:r>
              <a:rPr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	</a:t>
            </a:r>
            <a:r>
              <a:rPr sz="200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ost</a:t>
            </a:r>
            <a:endParaRPr sz="200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956048" y="4562855"/>
            <a:ext cx="4860925" cy="1033144"/>
            <a:chOff x="3432047" y="4562855"/>
            <a:chExt cx="4860925" cy="1033144"/>
          </a:xfrm>
        </p:grpSpPr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53609" y="4704576"/>
              <a:ext cx="4539238" cy="8908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781043" y="4732019"/>
              <a:ext cx="4432300" cy="783590"/>
            </a:xfrm>
            <a:custGeom>
              <a:avLst/>
              <a:gdLst/>
              <a:ahLst/>
              <a:cxnLst/>
              <a:rect l="l" t="t" r="r" b="b"/>
              <a:pathLst>
                <a:path w="4432300" h="783589">
                  <a:moveTo>
                    <a:pt x="4431792" y="0"/>
                  </a:moveTo>
                  <a:lnTo>
                    <a:pt x="0" y="0"/>
                  </a:lnTo>
                  <a:lnTo>
                    <a:pt x="0" y="783335"/>
                  </a:lnTo>
                  <a:lnTo>
                    <a:pt x="4431792" y="783335"/>
                  </a:lnTo>
                  <a:lnTo>
                    <a:pt x="4431792" y="0"/>
                  </a:lnTo>
                  <a:close/>
                </a:path>
              </a:pathLst>
            </a:custGeom>
            <a:solidFill>
              <a:srgbClr val="09AB58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781043" y="4732019"/>
              <a:ext cx="4432300" cy="783590"/>
            </a:xfrm>
            <a:custGeom>
              <a:avLst/>
              <a:gdLst/>
              <a:ahLst/>
              <a:cxnLst/>
              <a:rect l="l" t="t" r="r" b="b"/>
              <a:pathLst>
                <a:path w="4432300" h="783589">
                  <a:moveTo>
                    <a:pt x="0" y="783335"/>
                  </a:moveTo>
                  <a:lnTo>
                    <a:pt x="4431792" y="783335"/>
                  </a:lnTo>
                  <a:lnTo>
                    <a:pt x="4431792" y="0"/>
                  </a:lnTo>
                  <a:lnTo>
                    <a:pt x="0" y="0"/>
                  </a:lnTo>
                  <a:lnTo>
                    <a:pt x="0" y="783335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32047" y="4562855"/>
              <a:ext cx="978408" cy="97840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25695" y="4907279"/>
              <a:ext cx="1604010" cy="59207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66231" y="4907279"/>
              <a:ext cx="448830" cy="59207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51575" y="4907279"/>
              <a:ext cx="963929" cy="592073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107684" y="4983303"/>
            <a:ext cx="18808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defTabSz="457200"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Ensure</a:t>
            </a:r>
            <a:r>
              <a:rPr sz="2000" spc="-8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on-</a:t>
            </a:r>
            <a:r>
              <a:rPr sz="20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time</a:t>
            </a:r>
            <a:endParaRPr sz="200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043671" y="4907280"/>
            <a:ext cx="1275080" cy="592455"/>
            <a:chOff x="6519671" y="4907279"/>
            <a:chExt cx="1275080" cy="592455"/>
          </a:xfrm>
        </p:grpSpPr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19671" y="4962156"/>
              <a:ext cx="305549" cy="34212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549516" y="4991861"/>
              <a:ext cx="218440" cy="255270"/>
            </a:xfrm>
            <a:custGeom>
              <a:avLst/>
              <a:gdLst/>
              <a:ahLst/>
              <a:cxnLst/>
              <a:rect l="l" t="t" r="r" b="b"/>
              <a:pathLst>
                <a:path w="218440" h="255270">
                  <a:moveTo>
                    <a:pt x="99059" y="0"/>
                  </a:moveTo>
                  <a:lnTo>
                    <a:pt x="20574" y="0"/>
                  </a:lnTo>
                  <a:lnTo>
                    <a:pt x="12446" y="2412"/>
                  </a:lnTo>
                  <a:lnTo>
                    <a:pt x="7492" y="7493"/>
                  </a:lnTo>
                  <a:lnTo>
                    <a:pt x="2539" y="12445"/>
                  </a:lnTo>
                  <a:lnTo>
                    <a:pt x="0" y="20446"/>
                  </a:lnTo>
                  <a:lnTo>
                    <a:pt x="0" y="227075"/>
                  </a:lnTo>
                  <a:lnTo>
                    <a:pt x="11556" y="250951"/>
                  </a:lnTo>
                  <a:lnTo>
                    <a:pt x="16255" y="253746"/>
                  </a:lnTo>
                  <a:lnTo>
                    <a:pt x="23367" y="255269"/>
                  </a:lnTo>
                  <a:lnTo>
                    <a:pt x="100075" y="255269"/>
                  </a:lnTo>
                  <a:lnTo>
                    <a:pt x="138628" y="251628"/>
                  </a:lnTo>
                  <a:lnTo>
                    <a:pt x="175150" y="234733"/>
                  </a:lnTo>
                  <a:lnTo>
                    <a:pt x="194694" y="214121"/>
                  </a:lnTo>
                  <a:lnTo>
                    <a:pt x="51688" y="214121"/>
                  </a:lnTo>
                  <a:lnTo>
                    <a:pt x="51688" y="40893"/>
                  </a:lnTo>
                  <a:lnTo>
                    <a:pt x="194392" y="40893"/>
                  </a:lnTo>
                  <a:lnTo>
                    <a:pt x="178307" y="23113"/>
                  </a:lnTo>
                  <a:lnTo>
                    <a:pt x="144144" y="4825"/>
                  </a:lnTo>
                  <a:lnTo>
                    <a:pt x="111748" y="289"/>
                  </a:lnTo>
                  <a:lnTo>
                    <a:pt x="99059" y="0"/>
                  </a:lnTo>
                  <a:close/>
                </a:path>
                <a:path w="218440" h="255270">
                  <a:moveTo>
                    <a:pt x="194392" y="40893"/>
                  </a:moveTo>
                  <a:lnTo>
                    <a:pt x="85851" y="40893"/>
                  </a:lnTo>
                  <a:lnTo>
                    <a:pt x="97234" y="41205"/>
                  </a:lnTo>
                  <a:lnTo>
                    <a:pt x="107759" y="42148"/>
                  </a:lnTo>
                  <a:lnTo>
                    <a:pt x="148330" y="61404"/>
                  </a:lnTo>
                  <a:lnTo>
                    <a:pt x="165020" y="108803"/>
                  </a:lnTo>
                  <a:lnTo>
                    <a:pt x="165734" y="126492"/>
                  </a:lnTo>
                  <a:lnTo>
                    <a:pt x="164115" y="151354"/>
                  </a:lnTo>
                  <a:lnTo>
                    <a:pt x="151161" y="189124"/>
                  </a:lnTo>
                  <a:lnTo>
                    <a:pt x="115950" y="212979"/>
                  </a:lnTo>
                  <a:lnTo>
                    <a:pt x="99440" y="214121"/>
                  </a:lnTo>
                  <a:lnTo>
                    <a:pt x="194694" y="214121"/>
                  </a:lnTo>
                  <a:lnTo>
                    <a:pt x="211857" y="178123"/>
                  </a:lnTo>
                  <a:lnTo>
                    <a:pt x="217926" y="138138"/>
                  </a:lnTo>
                  <a:lnTo>
                    <a:pt x="218185" y="126873"/>
                  </a:lnTo>
                  <a:lnTo>
                    <a:pt x="215687" y="94247"/>
                  </a:lnTo>
                  <a:lnTo>
                    <a:pt x="208200" y="66087"/>
                  </a:lnTo>
                  <a:lnTo>
                    <a:pt x="195736" y="42380"/>
                  </a:lnTo>
                  <a:lnTo>
                    <a:pt x="194392" y="40893"/>
                  </a:lnTo>
                  <a:close/>
                </a:path>
              </a:pathLst>
            </a:custGeom>
            <a:solidFill>
              <a:srgbClr val="09AB58"/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87489" y="5019039"/>
              <a:ext cx="141478" cy="20066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549516" y="4991861"/>
              <a:ext cx="218440" cy="255270"/>
            </a:xfrm>
            <a:custGeom>
              <a:avLst/>
              <a:gdLst/>
              <a:ahLst/>
              <a:cxnLst/>
              <a:rect l="l" t="t" r="r" b="b"/>
              <a:pathLst>
                <a:path w="218440" h="255270">
                  <a:moveTo>
                    <a:pt x="31750" y="0"/>
                  </a:moveTo>
                  <a:lnTo>
                    <a:pt x="99059" y="0"/>
                  </a:lnTo>
                  <a:lnTo>
                    <a:pt x="111748" y="289"/>
                  </a:lnTo>
                  <a:lnTo>
                    <a:pt x="153358" y="7826"/>
                  </a:lnTo>
                  <a:lnTo>
                    <a:pt x="195736" y="42380"/>
                  </a:lnTo>
                  <a:lnTo>
                    <a:pt x="215687" y="94247"/>
                  </a:lnTo>
                  <a:lnTo>
                    <a:pt x="218185" y="126873"/>
                  </a:lnTo>
                  <a:lnTo>
                    <a:pt x="217926" y="138138"/>
                  </a:lnTo>
                  <a:lnTo>
                    <a:pt x="211857" y="178123"/>
                  </a:lnTo>
                  <a:lnTo>
                    <a:pt x="192262" y="217487"/>
                  </a:lnTo>
                  <a:lnTo>
                    <a:pt x="157987" y="245109"/>
                  </a:lnTo>
                  <a:lnTo>
                    <a:pt x="116840" y="254698"/>
                  </a:lnTo>
                  <a:lnTo>
                    <a:pt x="100075" y="255269"/>
                  </a:lnTo>
                  <a:lnTo>
                    <a:pt x="32765" y="255269"/>
                  </a:lnTo>
                  <a:lnTo>
                    <a:pt x="23367" y="255269"/>
                  </a:lnTo>
                  <a:lnTo>
                    <a:pt x="16255" y="253746"/>
                  </a:lnTo>
                  <a:lnTo>
                    <a:pt x="11556" y="250951"/>
                  </a:lnTo>
                  <a:lnTo>
                    <a:pt x="6730" y="248157"/>
                  </a:lnTo>
                  <a:lnTo>
                    <a:pt x="3682" y="244094"/>
                  </a:lnTo>
                  <a:lnTo>
                    <a:pt x="2158" y="238887"/>
                  </a:lnTo>
                  <a:lnTo>
                    <a:pt x="761" y="233806"/>
                  </a:lnTo>
                  <a:lnTo>
                    <a:pt x="0" y="227075"/>
                  </a:lnTo>
                  <a:lnTo>
                    <a:pt x="0" y="218820"/>
                  </a:lnTo>
                  <a:lnTo>
                    <a:pt x="0" y="31623"/>
                  </a:lnTo>
                  <a:lnTo>
                    <a:pt x="0" y="20446"/>
                  </a:lnTo>
                  <a:lnTo>
                    <a:pt x="2539" y="12445"/>
                  </a:lnTo>
                  <a:lnTo>
                    <a:pt x="7492" y="7493"/>
                  </a:lnTo>
                  <a:lnTo>
                    <a:pt x="12446" y="2412"/>
                  </a:lnTo>
                  <a:lnTo>
                    <a:pt x="20574" y="0"/>
                  </a:lnTo>
                  <a:lnTo>
                    <a:pt x="31750" y="0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17207" y="4907279"/>
              <a:ext cx="1177290" cy="59207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8300085" y="4983303"/>
            <a:ext cx="839469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defTabSz="457200"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elivery</a:t>
            </a:r>
            <a:endParaRPr sz="200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099047" y="5586984"/>
            <a:ext cx="4291330" cy="1055370"/>
            <a:chOff x="4575047" y="5586984"/>
            <a:chExt cx="4291330" cy="1055370"/>
          </a:xfrm>
        </p:grpSpPr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20993" y="5673840"/>
              <a:ext cx="3944879" cy="8908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948427" y="5701284"/>
              <a:ext cx="3837940" cy="783590"/>
            </a:xfrm>
            <a:custGeom>
              <a:avLst/>
              <a:gdLst/>
              <a:ahLst/>
              <a:cxnLst/>
              <a:rect l="l" t="t" r="r" b="b"/>
              <a:pathLst>
                <a:path w="3837940" h="783589">
                  <a:moveTo>
                    <a:pt x="3837431" y="0"/>
                  </a:moveTo>
                  <a:lnTo>
                    <a:pt x="0" y="0"/>
                  </a:lnTo>
                  <a:lnTo>
                    <a:pt x="0" y="783335"/>
                  </a:lnTo>
                  <a:lnTo>
                    <a:pt x="3837431" y="783335"/>
                  </a:lnTo>
                  <a:lnTo>
                    <a:pt x="3837431" y="0"/>
                  </a:lnTo>
                  <a:close/>
                </a:path>
              </a:pathLst>
            </a:custGeom>
            <a:solidFill>
              <a:srgbClr val="09AB58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4948427" y="5701284"/>
              <a:ext cx="3837940" cy="783590"/>
            </a:xfrm>
            <a:custGeom>
              <a:avLst/>
              <a:gdLst/>
              <a:ahLst/>
              <a:cxnLst/>
              <a:rect l="l" t="t" r="r" b="b"/>
              <a:pathLst>
                <a:path w="3837940" h="783589">
                  <a:moveTo>
                    <a:pt x="0" y="783335"/>
                  </a:moveTo>
                  <a:lnTo>
                    <a:pt x="3837431" y="783335"/>
                  </a:lnTo>
                  <a:lnTo>
                    <a:pt x="3837431" y="0"/>
                  </a:lnTo>
                  <a:lnTo>
                    <a:pt x="0" y="0"/>
                  </a:lnTo>
                  <a:lnTo>
                    <a:pt x="0" y="783335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75047" y="5586984"/>
              <a:ext cx="954024" cy="104546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88151" y="5730240"/>
              <a:ext cx="1579626" cy="59207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59751" y="5782056"/>
              <a:ext cx="290322" cy="34824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190612" y="5811177"/>
              <a:ext cx="203200" cy="264160"/>
            </a:xfrm>
            <a:custGeom>
              <a:avLst/>
              <a:gdLst/>
              <a:ahLst/>
              <a:cxnLst/>
              <a:rect l="l" t="t" r="r" b="b"/>
              <a:pathLst>
                <a:path w="203200" h="264160">
                  <a:moveTo>
                    <a:pt x="100837" y="0"/>
                  </a:moveTo>
                  <a:lnTo>
                    <a:pt x="60993" y="4950"/>
                  </a:lnTo>
                  <a:lnTo>
                    <a:pt x="22742" y="26249"/>
                  </a:lnTo>
                  <a:lnTo>
                    <a:pt x="5542" y="61157"/>
                  </a:lnTo>
                  <a:lnTo>
                    <a:pt x="4825" y="71399"/>
                  </a:lnTo>
                  <a:lnTo>
                    <a:pt x="5514" y="82005"/>
                  </a:lnTo>
                  <a:lnTo>
                    <a:pt x="28527" y="121719"/>
                  </a:lnTo>
                  <a:lnTo>
                    <a:pt x="65960" y="139980"/>
                  </a:lnTo>
                  <a:lnTo>
                    <a:pt x="100951" y="149283"/>
                  </a:lnTo>
                  <a:lnTo>
                    <a:pt x="117385" y="153722"/>
                  </a:lnTo>
                  <a:lnTo>
                    <a:pt x="132206" y="158635"/>
                  </a:lnTo>
                  <a:lnTo>
                    <a:pt x="138937" y="162661"/>
                  </a:lnTo>
                  <a:lnTo>
                    <a:pt x="149225" y="173228"/>
                  </a:lnTo>
                  <a:lnTo>
                    <a:pt x="151764" y="180111"/>
                  </a:lnTo>
                  <a:lnTo>
                    <a:pt x="151764" y="188582"/>
                  </a:lnTo>
                  <a:lnTo>
                    <a:pt x="129722" y="219999"/>
                  </a:lnTo>
                  <a:lnTo>
                    <a:pt x="100075" y="226021"/>
                  </a:lnTo>
                  <a:lnTo>
                    <a:pt x="92172" y="225690"/>
                  </a:lnTo>
                  <a:lnTo>
                    <a:pt x="53466" y="201764"/>
                  </a:lnTo>
                  <a:lnTo>
                    <a:pt x="43941" y="179997"/>
                  </a:lnTo>
                  <a:lnTo>
                    <a:pt x="40766" y="174828"/>
                  </a:lnTo>
                  <a:lnTo>
                    <a:pt x="2158" y="177292"/>
                  </a:lnTo>
                  <a:lnTo>
                    <a:pt x="0" y="182664"/>
                  </a:lnTo>
                  <a:lnTo>
                    <a:pt x="0" y="188937"/>
                  </a:lnTo>
                  <a:lnTo>
                    <a:pt x="16756" y="230424"/>
                  </a:lnTo>
                  <a:lnTo>
                    <a:pt x="52234" y="255950"/>
                  </a:lnTo>
                  <a:lnTo>
                    <a:pt x="101472" y="263982"/>
                  </a:lnTo>
                  <a:lnTo>
                    <a:pt x="116736" y="263329"/>
                  </a:lnTo>
                  <a:lnTo>
                    <a:pt x="155955" y="253530"/>
                  </a:lnTo>
                  <a:lnTo>
                    <a:pt x="190880" y="224624"/>
                  </a:lnTo>
                  <a:lnTo>
                    <a:pt x="202818" y="183007"/>
                  </a:lnTo>
                  <a:lnTo>
                    <a:pt x="202390" y="173722"/>
                  </a:lnTo>
                  <a:lnTo>
                    <a:pt x="187753" y="138193"/>
                  </a:lnTo>
                  <a:lnTo>
                    <a:pt x="155495" y="116748"/>
                  </a:lnTo>
                  <a:lnTo>
                    <a:pt x="118473" y="104978"/>
                  </a:lnTo>
                  <a:lnTo>
                    <a:pt x="99919" y="100344"/>
                  </a:lnTo>
                  <a:lnTo>
                    <a:pt x="78231" y="94259"/>
                  </a:lnTo>
                  <a:lnTo>
                    <a:pt x="52704" y="71805"/>
                  </a:lnTo>
                  <a:lnTo>
                    <a:pt x="52704" y="58458"/>
                  </a:lnTo>
                  <a:lnTo>
                    <a:pt x="87758" y="37291"/>
                  </a:lnTo>
                  <a:lnTo>
                    <a:pt x="97281" y="36741"/>
                  </a:lnTo>
                  <a:lnTo>
                    <a:pt x="107380" y="37248"/>
                  </a:lnTo>
                  <a:lnTo>
                    <a:pt x="141724" y="60561"/>
                  </a:lnTo>
                  <a:lnTo>
                    <a:pt x="148970" y="74117"/>
                  </a:lnTo>
                  <a:lnTo>
                    <a:pt x="152272" y="78968"/>
                  </a:lnTo>
                  <a:lnTo>
                    <a:pt x="158495" y="84886"/>
                  </a:lnTo>
                  <a:lnTo>
                    <a:pt x="162940" y="86372"/>
                  </a:lnTo>
                  <a:lnTo>
                    <a:pt x="175386" y="86372"/>
                  </a:lnTo>
                  <a:lnTo>
                    <a:pt x="180847" y="83908"/>
                  </a:lnTo>
                  <a:lnTo>
                    <a:pt x="189483" y="74041"/>
                  </a:lnTo>
                  <a:lnTo>
                    <a:pt x="191642" y="68491"/>
                  </a:lnTo>
                  <a:lnTo>
                    <a:pt x="191642" y="55613"/>
                  </a:lnTo>
                  <a:lnTo>
                    <a:pt x="169925" y="21336"/>
                  </a:lnTo>
                  <a:lnTo>
                    <a:pt x="132502" y="3278"/>
                  </a:lnTo>
                  <a:lnTo>
                    <a:pt x="112170" y="364"/>
                  </a:lnTo>
                  <a:lnTo>
                    <a:pt x="100837" y="0"/>
                  </a:lnTo>
                  <a:close/>
                </a:path>
              </a:pathLst>
            </a:custGeom>
            <a:solidFill>
              <a:srgbClr val="09AB58"/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7190612" y="5811177"/>
              <a:ext cx="203200" cy="264160"/>
            </a:xfrm>
            <a:custGeom>
              <a:avLst/>
              <a:gdLst/>
              <a:ahLst/>
              <a:cxnLst/>
              <a:rect l="l" t="t" r="r" b="b"/>
              <a:pathLst>
                <a:path w="203200" h="264160">
                  <a:moveTo>
                    <a:pt x="100837" y="0"/>
                  </a:moveTo>
                  <a:lnTo>
                    <a:pt x="141477" y="5829"/>
                  </a:lnTo>
                  <a:lnTo>
                    <a:pt x="175238" y="26226"/>
                  </a:lnTo>
                  <a:lnTo>
                    <a:pt x="191642" y="55613"/>
                  </a:lnTo>
                  <a:lnTo>
                    <a:pt x="191642" y="62344"/>
                  </a:lnTo>
                  <a:lnTo>
                    <a:pt x="191642" y="68491"/>
                  </a:lnTo>
                  <a:lnTo>
                    <a:pt x="189483" y="74041"/>
                  </a:lnTo>
                  <a:lnTo>
                    <a:pt x="185165" y="78968"/>
                  </a:lnTo>
                  <a:lnTo>
                    <a:pt x="180847" y="83908"/>
                  </a:lnTo>
                  <a:lnTo>
                    <a:pt x="175386" y="86372"/>
                  </a:lnTo>
                  <a:lnTo>
                    <a:pt x="168909" y="86372"/>
                  </a:lnTo>
                  <a:lnTo>
                    <a:pt x="162940" y="86372"/>
                  </a:lnTo>
                  <a:lnTo>
                    <a:pt x="158495" y="84886"/>
                  </a:lnTo>
                  <a:lnTo>
                    <a:pt x="155447" y="81927"/>
                  </a:lnTo>
                  <a:lnTo>
                    <a:pt x="152272" y="78968"/>
                  </a:lnTo>
                  <a:lnTo>
                    <a:pt x="148970" y="74117"/>
                  </a:lnTo>
                  <a:lnTo>
                    <a:pt x="145414" y="67386"/>
                  </a:lnTo>
                  <a:lnTo>
                    <a:pt x="141724" y="60561"/>
                  </a:lnTo>
                  <a:lnTo>
                    <a:pt x="107380" y="37248"/>
                  </a:lnTo>
                  <a:lnTo>
                    <a:pt x="97281" y="36741"/>
                  </a:lnTo>
                  <a:lnTo>
                    <a:pt x="87758" y="37291"/>
                  </a:lnTo>
                  <a:lnTo>
                    <a:pt x="52704" y="58458"/>
                  </a:lnTo>
                  <a:lnTo>
                    <a:pt x="52704" y="66687"/>
                  </a:lnTo>
                  <a:lnTo>
                    <a:pt x="52704" y="71805"/>
                  </a:lnTo>
                  <a:lnTo>
                    <a:pt x="68452" y="89509"/>
                  </a:lnTo>
                  <a:lnTo>
                    <a:pt x="73278" y="92176"/>
                  </a:lnTo>
                  <a:lnTo>
                    <a:pt x="118473" y="104978"/>
                  </a:lnTo>
                  <a:lnTo>
                    <a:pt x="128508" y="107700"/>
                  </a:lnTo>
                  <a:lnTo>
                    <a:pt x="170354" y="124144"/>
                  </a:lnTo>
                  <a:lnTo>
                    <a:pt x="198961" y="157402"/>
                  </a:lnTo>
                  <a:lnTo>
                    <a:pt x="202818" y="183007"/>
                  </a:lnTo>
                  <a:lnTo>
                    <a:pt x="202078" y="194294"/>
                  </a:lnTo>
                  <a:lnTo>
                    <a:pt x="184263" y="233354"/>
                  </a:lnTo>
                  <a:lnTo>
                    <a:pt x="143978" y="258104"/>
                  </a:lnTo>
                  <a:lnTo>
                    <a:pt x="101472" y="263982"/>
                  </a:lnTo>
                  <a:lnTo>
                    <a:pt x="83425" y="263089"/>
                  </a:lnTo>
                  <a:lnTo>
                    <a:pt x="39115" y="249707"/>
                  </a:lnTo>
                  <a:lnTo>
                    <a:pt x="10921" y="222275"/>
                  </a:lnTo>
                  <a:lnTo>
                    <a:pt x="0" y="188937"/>
                  </a:lnTo>
                  <a:lnTo>
                    <a:pt x="0" y="182664"/>
                  </a:lnTo>
                  <a:lnTo>
                    <a:pt x="23113" y="166116"/>
                  </a:lnTo>
                  <a:lnTo>
                    <a:pt x="28575" y="166116"/>
                  </a:lnTo>
                  <a:lnTo>
                    <a:pt x="33273" y="167868"/>
                  </a:lnTo>
                  <a:lnTo>
                    <a:pt x="36956" y="171348"/>
                  </a:lnTo>
                  <a:lnTo>
                    <a:pt x="40766" y="174828"/>
                  </a:lnTo>
                  <a:lnTo>
                    <a:pt x="43941" y="179997"/>
                  </a:lnTo>
                  <a:lnTo>
                    <a:pt x="46608" y="186842"/>
                  </a:lnTo>
                  <a:lnTo>
                    <a:pt x="49910" y="194970"/>
                  </a:lnTo>
                  <a:lnTo>
                    <a:pt x="78698" y="223037"/>
                  </a:lnTo>
                  <a:lnTo>
                    <a:pt x="100075" y="226021"/>
                  </a:lnTo>
                  <a:lnTo>
                    <a:pt x="111053" y="225352"/>
                  </a:lnTo>
                  <a:lnTo>
                    <a:pt x="148208" y="203277"/>
                  </a:lnTo>
                  <a:lnTo>
                    <a:pt x="151764" y="188582"/>
                  </a:lnTo>
                  <a:lnTo>
                    <a:pt x="151764" y="180111"/>
                  </a:lnTo>
                  <a:lnTo>
                    <a:pt x="149225" y="173228"/>
                  </a:lnTo>
                  <a:lnTo>
                    <a:pt x="144017" y="167944"/>
                  </a:lnTo>
                  <a:lnTo>
                    <a:pt x="138937" y="162661"/>
                  </a:lnTo>
                  <a:lnTo>
                    <a:pt x="100951" y="149283"/>
                  </a:lnTo>
                  <a:lnTo>
                    <a:pt x="91185" y="146964"/>
                  </a:lnTo>
                  <a:lnTo>
                    <a:pt x="78019" y="143609"/>
                  </a:lnTo>
                  <a:lnTo>
                    <a:pt x="36375" y="127203"/>
                  </a:lnTo>
                  <a:lnTo>
                    <a:pt x="7572" y="91706"/>
                  </a:lnTo>
                  <a:lnTo>
                    <a:pt x="4825" y="71399"/>
                  </a:lnTo>
                  <a:lnTo>
                    <a:pt x="5542" y="61157"/>
                  </a:lnTo>
                  <a:lnTo>
                    <a:pt x="22742" y="26249"/>
                  </a:lnTo>
                  <a:lnTo>
                    <a:pt x="60993" y="4950"/>
                  </a:lnTo>
                  <a:lnTo>
                    <a:pt x="86572" y="550"/>
                  </a:lnTo>
                  <a:lnTo>
                    <a:pt x="100837" y="0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42047" y="5730240"/>
              <a:ext cx="1037081" cy="59207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91199" y="6062472"/>
              <a:ext cx="2920746" cy="579869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7468616" y="5781853"/>
            <a:ext cx="2595245" cy="6506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defTabSz="457200">
              <a:lnSpc>
                <a:spcPct val="108100"/>
              </a:lnSpc>
              <a:spcBef>
                <a:spcPts val="100"/>
              </a:spcBef>
              <a:tabLst>
                <a:tab pos="1466850" algn="l"/>
              </a:tabLst>
            </a:pP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Provide</a:t>
            </a:r>
            <a:r>
              <a:rPr sz="2000" spc="-8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	</a:t>
            </a:r>
            <a:r>
              <a:rPr sz="20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afety </a:t>
            </a: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working</a:t>
            </a:r>
            <a:r>
              <a:rPr sz="2000" spc="-114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environment</a:t>
            </a:r>
            <a:endParaRPr sz="200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8B13D215-F2A5-7BF5-4A0F-B56B0C6C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3B969F6F-84CA-4A04-9D6B-D8377264C129}" type="datetime1">
              <a:rPr lang="en-US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pPr defTabSz="457200"/>
              <a:t>7/19/2025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D88FA19F-2BED-D4E9-657B-56F5EF77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 defTabSz="457200">
              <a:spcBef>
                <a:spcPts val="15"/>
              </a:spcBef>
            </a:pPr>
            <a:r>
              <a:rPr lang="en-PH" spc="-10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t>INLET 2025</a:t>
            </a:r>
            <a:endParaRPr lang="en-PH" spc="-10" dirty="0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B0BB50-86AA-CE0E-EB2A-8B314ABA8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>
            <a:extLst>
              <a:ext uri="{FF2B5EF4-FFF2-40B4-BE49-F238E27FC236}">
                <a16:creationId xmlns:a16="http://schemas.microsoft.com/office/drawing/2014/main" id="{7E5899CD-AA79-A0F0-E57D-425F4D116E79}"/>
              </a:ext>
            </a:extLst>
          </p:cNvPr>
          <p:cNvSpPr txBox="1"/>
          <p:nvPr/>
        </p:nvSpPr>
        <p:spPr>
          <a:xfrm>
            <a:off x="4072509" y="2927046"/>
            <a:ext cx="2143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defTabSz="457200"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Increase</a:t>
            </a:r>
            <a:r>
              <a:rPr sz="2000" spc="-125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Product</a:t>
            </a:r>
            <a:endParaRPr sz="2000" dirty="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A97A4D06-A8FC-4056-AD43-4A1120B9EA1D}"/>
              </a:ext>
            </a:extLst>
          </p:cNvPr>
          <p:cNvSpPr txBox="1"/>
          <p:nvPr/>
        </p:nvSpPr>
        <p:spPr>
          <a:xfrm>
            <a:off x="6542278" y="2927046"/>
            <a:ext cx="687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defTabSz="457200">
              <a:spcBef>
                <a:spcPts val="95"/>
              </a:spcBef>
            </a:pP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uality</a:t>
            </a:r>
            <a:endParaRPr sz="2000" dirty="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CAF4783F-8321-84BD-C095-85B78DAE7258}"/>
              </a:ext>
            </a:extLst>
          </p:cNvPr>
          <p:cNvSpPr txBox="1"/>
          <p:nvPr/>
        </p:nvSpPr>
        <p:spPr>
          <a:xfrm>
            <a:off x="4445889" y="3919855"/>
            <a:ext cx="35242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defTabSz="457200">
              <a:spcBef>
                <a:spcPts val="90"/>
              </a:spcBef>
              <a:tabLst>
                <a:tab pos="3131185" algn="l"/>
              </a:tabLst>
            </a:pPr>
            <a:r>
              <a:rPr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Reduce</a:t>
            </a:r>
            <a:r>
              <a:rPr sz="2000" spc="-11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Manufacturing</a:t>
            </a:r>
            <a:r>
              <a:rPr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	</a:t>
            </a:r>
            <a:r>
              <a:rPr sz="200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ost</a:t>
            </a:r>
            <a:endParaRPr sz="200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58962EDA-E2FA-5481-FA01-4178E430FDC2}"/>
              </a:ext>
            </a:extLst>
          </p:cNvPr>
          <p:cNvSpPr txBox="1"/>
          <p:nvPr/>
        </p:nvSpPr>
        <p:spPr>
          <a:xfrm>
            <a:off x="6107684" y="4983303"/>
            <a:ext cx="18808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defTabSz="457200"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Ensure</a:t>
            </a:r>
            <a:r>
              <a:rPr sz="2000" spc="-8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on-</a:t>
            </a:r>
            <a:r>
              <a:rPr sz="20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time</a:t>
            </a:r>
            <a:endParaRPr sz="200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43976A58-A2B7-3122-310B-7084C63CA700}"/>
              </a:ext>
            </a:extLst>
          </p:cNvPr>
          <p:cNvSpPr txBox="1"/>
          <p:nvPr/>
        </p:nvSpPr>
        <p:spPr>
          <a:xfrm>
            <a:off x="7468616" y="5781853"/>
            <a:ext cx="2595245" cy="6506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defTabSz="457200">
              <a:lnSpc>
                <a:spcPct val="108100"/>
              </a:lnSpc>
              <a:spcBef>
                <a:spcPts val="100"/>
              </a:spcBef>
              <a:tabLst>
                <a:tab pos="1466850" algn="l"/>
              </a:tabLst>
            </a:pP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Provide</a:t>
            </a:r>
            <a:r>
              <a:rPr sz="2000" spc="-8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 Rounded MT Bold"/>
                <a:cs typeface="Arial Rounded MT Bold"/>
              </a:rPr>
              <a:t>a</a:t>
            </a:r>
            <a:r>
              <a:rPr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	</a:t>
            </a:r>
            <a:r>
              <a:rPr sz="2000" spc="-20" dirty="0">
                <a:solidFill>
                  <a:srgbClr val="FFFFFF"/>
                </a:solidFill>
                <a:latin typeface="Arial Rounded MT Bold"/>
                <a:cs typeface="Arial Rounded MT Bold"/>
              </a:rPr>
              <a:t>afety </a:t>
            </a:r>
            <a:r>
              <a:rPr sz="2000" spc="-10" dirty="0">
                <a:solidFill>
                  <a:srgbClr val="FFFFFF"/>
                </a:solidFill>
                <a:latin typeface="Arial Rounded MT Bold"/>
                <a:cs typeface="Arial Rounded MT Bold"/>
              </a:rPr>
              <a:t>working</a:t>
            </a:r>
            <a:r>
              <a:rPr sz="2000" spc="-114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Rounded MT Bold"/>
                <a:cs typeface="Arial Rounded MT Bold"/>
              </a:rPr>
              <a:t>environment</a:t>
            </a:r>
            <a:endParaRPr sz="2000">
              <a:solidFill>
                <a:prstClr val="black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C6AF4B19-1913-C14B-1368-E4CB6DFA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3B969F6F-84CA-4A04-9D6B-D8377264C129}" type="datetime1">
              <a:rPr lang="en-US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pPr defTabSz="457200"/>
              <a:t>7/19/2025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4D8E3193-9D4D-DBDB-6A44-01F2E03C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 defTabSz="457200">
              <a:spcBef>
                <a:spcPts val="15"/>
              </a:spcBef>
            </a:pPr>
            <a:r>
              <a:rPr lang="en-PH" spc="-10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t>INLET 2025</a:t>
            </a:r>
            <a:endParaRPr lang="en-PH" spc="-10" dirty="0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8DE7CE-8ABB-1163-A091-D5770BD1F491}"/>
              </a:ext>
            </a:extLst>
          </p:cNvPr>
          <p:cNvSpPr/>
          <p:nvPr/>
        </p:nvSpPr>
        <p:spPr>
          <a:xfrm>
            <a:off x="1775969" y="553319"/>
            <a:ext cx="7085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5s = P+ Q + C + D + 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45B2F0-D02A-E261-88B0-9736FA0F684E}"/>
              </a:ext>
            </a:extLst>
          </p:cNvPr>
          <p:cNvSpPr/>
          <p:nvPr/>
        </p:nvSpPr>
        <p:spPr>
          <a:xfrm>
            <a:off x="623099" y="1604879"/>
            <a:ext cx="10945818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Where:</a:t>
            </a:r>
          </a:p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P=  Increased Productivity</a:t>
            </a:r>
          </a:p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Q= Improved Product Quality</a:t>
            </a:r>
          </a:p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C=  Reduced Cost</a:t>
            </a:r>
          </a:p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D=  Ensure on time Delivery</a:t>
            </a:r>
          </a:p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= improve the morale of employee 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2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E217B-05E0-445F-2CAD-C3DFB5113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D52A70-D8B8-43A6-B04D-6E499C75275C}"/>
              </a:ext>
            </a:extLst>
          </p:cNvPr>
          <p:cNvSpPr/>
          <p:nvPr/>
        </p:nvSpPr>
        <p:spPr>
          <a:xfrm>
            <a:off x="3362949" y="973943"/>
            <a:ext cx="54661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GEMBA- KAIZEN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81683-A689-91FA-EFD3-6863B342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4" y="1781176"/>
            <a:ext cx="6696075" cy="38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3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7840D-6A3B-39C8-4C74-8427D3750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DBB411-5CBE-4E9C-5910-ECCBBE3184AF}"/>
              </a:ext>
            </a:extLst>
          </p:cNvPr>
          <p:cNvSpPr/>
          <p:nvPr/>
        </p:nvSpPr>
        <p:spPr>
          <a:xfrm>
            <a:off x="166272" y="44142"/>
            <a:ext cx="10139015" cy="68634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Japanese </a:t>
            </a:r>
            <a:r>
              <a:rPr lang="en-US" sz="44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gemba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means real place-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place where real actions occurs.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Japanese use the word </a:t>
            </a:r>
            <a:r>
              <a:rPr lang="en-US" sz="44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gemba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their daily speech. When earthquake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shook Kobe in 1995, TV reporters at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scene referred to themselves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 “ reporting to </a:t>
            </a:r>
            <a:r>
              <a:rPr lang="en-US" sz="44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gemba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”; in the back-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ground, one could see houses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flames or collapsed elevated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highways.</a:t>
            </a:r>
          </a:p>
        </p:txBody>
      </p:sp>
    </p:spTree>
    <p:extLst>
      <p:ext uri="{BB962C8B-B14F-4D97-AF65-F5344CB8AC3E}">
        <p14:creationId xmlns:p14="http://schemas.microsoft.com/office/powerpoint/2010/main" val="241958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0C801-0341-7C08-F6A2-8D6EFA257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C5FF28-5639-106F-12D6-9ACC224FFA11}"/>
              </a:ext>
            </a:extLst>
          </p:cNvPr>
          <p:cNvSpPr/>
          <p:nvPr/>
        </p:nvSpPr>
        <p:spPr>
          <a:xfrm>
            <a:off x="7959" y="464766"/>
            <a:ext cx="10122707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Within Japanese industry, the word</a:t>
            </a:r>
          </a:p>
          <a:p>
            <a:pPr algn="ctr"/>
            <a:r>
              <a:rPr lang="en-US" sz="44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gemba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almost as popular as kaizen.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during discussions, when a visitor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heard the word kaizen within the first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 minutes  and the word </a:t>
            </a:r>
            <a:r>
              <a:rPr lang="en-US" sz="44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gemba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within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first 10 minutes, then they will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Conclude that it must be a good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416641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F8D81-0C05-DC53-68A0-F20DF7FEA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462E3-035A-0613-0E7F-44889003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92" y="381000"/>
            <a:ext cx="8522208" cy="5848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C80D31-91EC-3C7C-B3C9-383CD3543431}"/>
              </a:ext>
            </a:extLst>
          </p:cNvPr>
          <p:cNvSpPr/>
          <p:nvPr/>
        </p:nvSpPr>
        <p:spPr>
          <a:xfrm>
            <a:off x="385563" y="2382119"/>
            <a:ext cx="2313454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TAKE N</a:t>
            </a:r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OTE OF</a:t>
            </a:r>
          </a:p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SIGNIFICANT</a:t>
            </a:r>
          </a:p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 OF 5S</a:t>
            </a:r>
          </a:p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(GOOD HOUSE</a:t>
            </a:r>
          </a:p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KEEPING  in </a:t>
            </a:r>
          </a:p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GEMBA</a:t>
            </a:r>
          </a:p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MANAGEMENT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95A26D48-B0C5-88A0-5956-4B01230BC784}"/>
              </a:ext>
            </a:extLst>
          </p:cNvPr>
          <p:cNvSpPr/>
          <p:nvPr/>
        </p:nvSpPr>
        <p:spPr>
          <a:xfrm>
            <a:off x="3694176" y="4416552"/>
            <a:ext cx="484632" cy="320040"/>
          </a:xfrm>
          <a:prstGeom prst="star5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566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05377-323C-55A4-701D-727671ECD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7E06A6-8DF4-51C8-287C-7DEC270835AE}"/>
              </a:ext>
            </a:extLst>
          </p:cNvPr>
          <p:cNvSpPr/>
          <p:nvPr/>
        </p:nvSpPr>
        <p:spPr>
          <a:xfrm>
            <a:off x="283153" y="388727"/>
            <a:ext cx="9632317" cy="68634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house of </a:t>
            </a:r>
            <a:r>
              <a:rPr lang="en-US" sz="44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gemba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shows a bird’s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eye view of activities taking place in</a:t>
            </a:r>
          </a:p>
          <a:p>
            <a:pPr algn="ctr"/>
            <a:r>
              <a:rPr lang="en-US" sz="44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gemba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that helps attain goals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elated to Quality , Cost and Delivery.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company that produces quality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roducts or services at a reasonab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Price( cost) and delivers them 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time 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Later we will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 out how 5S  helps in this aspect.</a:t>
            </a:r>
          </a:p>
          <a:p>
            <a:pPr algn="ctr"/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1618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9D43B-A84E-250F-D203-1DB6E3E2E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386A6D-C2E1-C657-BDBC-94B922B6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03" y="0"/>
            <a:ext cx="8337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56417-0153-D4FF-2199-780C6642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C0143-A40D-D753-22B0-823FCB6E94C1}"/>
              </a:ext>
            </a:extLst>
          </p:cNvPr>
          <p:cNvSpPr/>
          <p:nvPr/>
        </p:nvSpPr>
        <p:spPr>
          <a:xfrm>
            <a:off x="-9143" y="1047095"/>
            <a:ext cx="10454130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GEMBA WALK simply means</a:t>
            </a:r>
          </a:p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 managers,  we do not stay</a:t>
            </a:r>
          </a:p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within the four corners of our</a:t>
            </a:r>
          </a:p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ffice, we should visit the real</a:t>
            </a:r>
          </a:p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place where the actions or the</a:t>
            </a:r>
          </a:p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activities are going on. </a:t>
            </a:r>
            <a:endParaRPr lang="en-US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84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85A6-BEE6-7BD9-BDCA-5ED0212B0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F8C66D-DAD5-AF2A-9725-E1B7A68D61AA}"/>
              </a:ext>
            </a:extLst>
          </p:cNvPr>
          <p:cNvSpPr txBox="1"/>
          <p:nvPr/>
        </p:nvSpPr>
        <p:spPr>
          <a:xfrm>
            <a:off x="685800" y="435720"/>
            <a:ext cx="5712714" cy="4255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75"/>
              </a:lnSpc>
              <a:spcAft>
                <a:spcPts val="1125"/>
              </a:spcAft>
              <a:buNone/>
            </a:pPr>
            <a:r>
              <a:rPr lang="en-US" sz="2800" b="0" i="0" u="none" strike="noStrike" dirty="0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I would say that my role model, as far as just somebody </a:t>
            </a:r>
            <a:r>
              <a:rPr lang="en-US" sz="2800" b="0" i="0" u="none" strike="noStrike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leading by example</a:t>
            </a:r>
            <a:r>
              <a:rPr lang="en-US" sz="2800" b="0" i="0" u="none" strike="noStrike" dirty="0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, which to me is what a great youth counselor does - they are there to talk to and lead by example - would be my mom, but she wasn't a youth counselor. She was </a:t>
            </a:r>
            <a:r>
              <a:rPr lang="en-US" sz="2800" b="0" i="0" u="none" strike="noStrike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a teacher</a:t>
            </a:r>
            <a:r>
              <a:rPr lang="en-US" sz="2800" b="0" i="0" u="none" strike="noStrike" dirty="0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, and she is a good person and definitely one of the </a:t>
            </a:r>
            <a:r>
              <a:rPr lang="en-US" sz="2800" b="0" i="0" u="none" strike="noStrike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biggest influences </a:t>
            </a:r>
            <a:r>
              <a:rPr lang="en-US" sz="2800" b="0" i="0" u="none" strike="noStrike" dirty="0">
                <a:solidFill>
                  <a:srgbClr val="101010"/>
                </a:solidFill>
                <a:effectLst/>
                <a:latin typeface="Arial" panose="020B0604020202020204" pitchFamily="34" charset="0"/>
              </a:rPr>
              <a:t>in my life.</a:t>
            </a:r>
          </a:p>
          <a:p>
            <a:pPr algn="l">
              <a:spcAft>
                <a:spcPts val="375"/>
              </a:spcAft>
            </a:pPr>
            <a:r>
              <a:rPr lang="en-US" sz="2800" b="1" i="0" u="none" strike="noStrike" dirty="0">
                <a:solidFill>
                  <a:srgbClr val="0000AA"/>
                </a:solidFill>
                <a:effectLst/>
                <a:latin typeface="Arial" panose="020B0604020202020204" pitchFamily="34" charset="0"/>
                <a:hlinkClick r:id="rId2"/>
              </a:rPr>
              <a:t>Carrie Underwood</a:t>
            </a:r>
            <a:endParaRPr lang="en-US" sz="28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BD014-0724-952C-9DB7-C37FD788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66675"/>
            <a:ext cx="3838575" cy="641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677ECB-CA5C-0E6C-A5C4-7349FE04C2E4}"/>
              </a:ext>
            </a:extLst>
          </p:cNvPr>
          <p:cNvSpPr txBox="1"/>
          <p:nvPr/>
        </p:nvSpPr>
        <p:spPr>
          <a:xfrm>
            <a:off x="6440424" y="4989499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Jesus, take the wheel</a:t>
            </a:r>
          </a:p>
          <a:p>
            <a:r>
              <a:rPr lang="en-US" sz="2800" dirty="0">
                <a:solidFill>
                  <a:schemeClr val="bg1"/>
                </a:solidFill>
              </a:rPr>
              <a:t>Take it from my hands</a:t>
            </a:r>
            <a:endParaRPr lang="en-PH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4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6C220-6C41-5604-607D-86489CB98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BED76-9CD5-EF4A-33A4-2F3C80789FDB}"/>
              </a:ext>
            </a:extLst>
          </p:cNvPr>
          <p:cNvSpPr/>
          <p:nvPr/>
        </p:nvSpPr>
        <p:spPr>
          <a:xfrm>
            <a:off x="383216" y="754487"/>
            <a:ext cx="9706503" cy="563231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5s  of good housekeeping :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5s  stand for five Japanese words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that constitute housekeeping . Today,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practicing the 5s has become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almost a must for any company engaged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manufacturing. An observant </a:t>
            </a:r>
            <a:r>
              <a:rPr lang="en-US" sz="40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gemba</a:t>
            </a:r>
            <a:endParaRPr lang="en-US" sz="40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management expert can  determine the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caliber of a company in 5 minutes by 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visiting the plant….</a:t>
            </a:r>
          </a:p>
        </p:txBody>
      </p:sp>
    </p:spTree>
    <p:extLst>
      <p:ext uri="{BB962C8B-B14F-4D97-AF65-F5344CB8AC3E}">
        <p14:creationId xmlns:p14="http://schemas.microsoft.com/office/powerpoint/2010/main" val="482677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87AB-70D4-FA55-A00B-83C13E466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A61458-C9B7-B5C8-7506-81D65E33E66B}"/>
              </a:ext>
            </a:extLst>
          </p:cNvPr>
          <p:cNvSpPr/>
          <p:nvPr/>
        </p:nvSpPr>
        <p:spPr>
          <a:xfrm>
            <a:off x="207817" y="1111103"/>
            <a:ext cx="9124614" cy="50167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taking a good look 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  <a:r>
              <a:rPr lang="en-US" sz="40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 what goes there especially</a:t>
            </a:r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 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regard to waste(</a:t>
            </a:r>
            <a:r>
              <a:rPr lang="en-US" sz="40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muda</a:t>
            </a:r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elimination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the 5s 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lack of the 5s indicates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inefficient self-discipline, low morale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worker, poor quality, high cost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an inability to meet delivery term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 </a:t>
            </a:r>
          </a:p>
        </p:txBody>
      </p:sp>
    </p:spTree>
    <p:extLst>
      <p:ext uri="{BB962C8B-B14F-4D97-AF65-F5344CB8AC3E}">
        <p14:creationId xmlns:p14="http://schemas.microsoft.com/office/powerpoint/2010/main" val="4062450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7504F-F83C-83D3-4F0E-9AFCA39D8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d Housekeeping Practices Essential for Office Spaces">
            <a:extLst>
              <a:ext uri="{FF2B5EF4-FFF2-40B4-BE49-F238E27FC236}">
                <a16:creationId xmlns:a16="http://schemas.microsoft.com/office/drawing/2014/main" id="{BF1B164C-9773-19F4-457C-DC55AB87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5" y="393192"/>
            <a:ext cx="8960358" cy="445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4AE557-A0D6-6AD3-3576-0E90EEA2892B}"/>
              </a:ext>
            </a:extLst>
          </p:cNvPr>
          <p:cNvSpPr/>
          <p:nvPr/>
        </p:nvSpPr>
        <p:spPr>
          <a:xfrm>
            <a:off x="391442" y="5125319"/>
            <a:ext cx="102387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seen during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gemba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walk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would be the impression 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867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71B50-5AA7-2753-8B21-1519BA83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-8 5S Activity | Gemba Kaizen web">
            <a:extLst>
              <a:ext uri="{FF2B5EF4-FFF2-40B4-BE49-F238E27FC236}">
                <a16:creationId xmlns:a16="http://schemas.microsoft.com/office/drawing/2014/main" id="{7BCF0938-F4EF-ADBD-28C9-791382A0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3" y="1914144"/>
            <a:ext cx="6969632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F072F7-8840-A80F-2A0F-4B80687BEDB2}"/>
              </a:ext>
            </a:extLst>
          </p:cNvPr>
          <p:cNvSpPr/>
          <p:nvPr/>
        </p:nvSpPr>
        <p:spPr>
          <a:xfrm>
            <a:off x="1956220" y="205847"/>
            <a:ext cx="827957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 5s’s: the five steps of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housekeeping </a:t>
            </a: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4875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5383" y="2834214"/>
            <a:ext cx="4348052" cy="372508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07463" y="3047"/>
            <a:ext cx="7297674" cy="805434"/>
            <a:chOff x="283463" y="3047"/>
            <a:chExt cx="7297674" cy="80543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463" y="42671"/>
              <a:ext cx="7297674" cy="6347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3087" y="82295"/>
              <a:ext cx="7165975" cy="502920"/>
            </a:xfrm>
            <a:custGeom>
              <a:avLst/>
              <a:gdLst/>
              <a:ahLst/>
              <a:cxnLst/>
              <a:rect l="l" t="t" r="r" b="b"/>
              <a:pathLst>
                <a:path w="7165975" h="502920">
                  <a:moveTo>
                    <a:pt x="7082028" y="0"/>
                  </a:moveTo>
                  <a:lnTo>
                    <a:pt x="83819" y="0"/>
                  </a:lnTo>
                  <a:lnTo>
                    <a:pt x="51193" y="6578"/>
                  </a:lnTo>
                  <a:lnTo>
                    <a:pt x="24550" y="24526"/>
                  </a:lnTo>
                  <a:lnTo>
                    <a:pt x="6587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87" y="451752"/>
                  </a:lnTo>
                  <a:lnTo>
                    <a:pt x="24550" y="478393"/>
                  </a:lnTo>
                  <a:lnTo>
                    <a:pt x="51193" y="496341"/>
                  </a:lnTo>
                  <a:lnTo>
                    <a:pt x="83819" y="502919"/>
                  </a:lnTo>
                  <a:lnTo>
                    <a:pt x="7082028" y="502919"/>
                  </a:lnTo>
                  <a:lnTo>
                    <a:pt x="7114627" y="496341"/>
                  </a:lnTo>
                  <a:lnTo>
                    <a:pt x="7141273" y="478393"/>
                  </a:lnTo>
                  <a:lnTo>
                    <a:pt x="7159251" y="451752"/>
                  </a:lnTo>
                  <a:lnTo>
                    <a:pt x="7165847" y="419100"/>
                  </a:lnTo>
                  <a:lnTo>
                    <a:pt x="7165847" y="83820"/>
                  </a:lnTo>
                  <a:lnTo>
                    <a:pt x="7159251" y="51167"/>
                  </a:lnTo>
                  <a:lnTo>
                    <a:pt x="7141273" y="24526"/>
                  </a:lnTo>
                  <a:lnTo>
                    <a:pt x="7114627" y="6578"/>
                  </a:lnTo>
                  <a:lnTo>
                    <a:pt x="7082028" y="0"/>
                  </a:lnTo>
                  <a:close/>
                </a:path>
              </a:pathLst>
            </a:custGeom>
            <a:solidFill>
              <a:srgbClr val="009B49"/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23087" y="82295"/>
              <a:ext cx="7165975" cy="502920"/>
            </a:xfrm>
            <a:custGeom>
              <a:avLst/>
              <a:gdLst/>
              <a:ahLst/>
              <a:cxnLst/>
              <a:rect l="l" t="t" r="r" b="b"/>
              <a:pathLst>
                <a:path w="7165975" h="502920">
                  <a:moveTo>
                    <a:pt x="0" y="83820"/>
                  </a:moveTo>
                  <a:lnTo>
                    <a:pt x="6587" y="51167"/>
                  </a:lnTo>
                  <a:lnTo>
                    <a:pt x="24550" y="24526"/>
                  </a:lnTo>
                  <a:lnTo>
                    <a:pt x="51193" y="6578"/>
                  </a:lnTo>
                  <a:lnTo>
                    <a:pt x="83819" y="0"/>
                  </a:lnTo>
                  <a:lnTo>
                    <a:pt x="7082028" y="0"/>
                  </a:lnTo>
                  <a:lnTo>
                    <a:pt x="7114627" y="6578"/>
                  </a:lnTo>
                  <a:lnTo>
                    <a:pt x="7141273" y="24526"/>
                  </a:lnTo>
                  <a:lnTo>
                    <a:pt x="7159251" y="51167"/>
                  </a:lnTo>
                  <a:lnTo>
                    <a:pt x="7165847" y="83820"/>
                  </a:lnTo>
                  <a:lnTo>
                    <a:pt x="7165847" y="419100"/>
                  </a:lnTo>
                  <a:lnTo>
                    <a:pt x="7159251" y="451752"/>
                  </a:lnTo>
                  <a:lnTo>
                    <a:pt x="7141273" y="478393"/>
                  </a:lnTo>
                  <a:lnTo>
                    <a:pt x="7114627" y="496341"/>
                  </a:lnTo>
                  <a:lnTo>
                    <a:pt x="7082028" y="502919"/>
                  </a:lnTo>
                  <a:lnTo>
                    <a:pt x="83819" y="502919"/>
                  </a:lnTo>
                  <a:lnTo>
                    <a:pt x="51193" y="496341"/>
                  </a:lnTo>
                  <a:lnTo>
                    <a:pt x="24550" y="478393"/>
                  </a:lnTo>
                  <a:lnTo>
                    <a:pt x="6587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223" y="3047"/>
              <a:ext cx="1375409" cy="80543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106269" y="-76565"/>
            <a:ext cx="6037580" cy="174053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296545" defTabSz="457200">
              <a:spcBef>
                <a:spcPts val="1425"/>
              </a:spcBef>
            </a:pPr>
            <a:r>
              <a:rPr sz="2800" spc="-10" dirty="0">
                <a:solidFill>
                  <a:srgbClr val="FFFFFF"/>
                </a:solidFill>
                <a:latin typeface="Arial Black"/>
                <a:cs typeface="Arial Black"/>
              </a:rPr>
              <a:t>Seiri</a:t>
            </a:r>
            <a:endParaRPr sz="2800" dirty="0">
              <a:solidFill>
                <a:prstClr val="black"/>
              </a:solidFill>
              <a:latin typeface="Arial Black"/>
              <a:cs typeface="Arial Black"/>
            </a:endParaRPr>
          </a:p>
          <a:p>
            <a:pPr marL="12700" defTabSz="457200">
              <a:spcBef>
                <a:spcPts val="1330"/>
              </a:spcBef>
            </a:pPr>
            <a:r>
              <a:rPr sz="2800" b="1" dirty="0">
                <a:solidFill>
                  <a:prstClr val="black"/>
                </a:solidFill>
                <a:latin typeface="Arial"/>
                <a:cs typeface="Arial"/>
              </a:rPr>
              <a:t>Sorting</a:t>
            </a:r>
            <a:r>
              <a:rPr sz="2800" b="1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prstClr val="black"/>
                </a:solidFill>
                <a:latin typeface="Arial"/>
                <a:cs typeface="Arial"/>
              </a:rPr>
              <a:t>Out</a:t>
            </a:r>
            <a:r>
              <a:rPr sz="2800" b="1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800" b="1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prstClr val="black"/>
                </a:solidFill>
                <a:latin typeface="Arial"/>
                <a:cs typeface="Arial"/>
              </a:rPr>
              <a:t>Pagbubukod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279650" defTabSz="457200">
              <a:spcBef>
                <a:spcPts val="765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Means</a:t>
            </a:r>
            <a:r>
              <a:rPr sz="28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segregate</a:t>
            </a:r>
            <a:r>
              <a:rPr sz="28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06269" y="2254376"/>
            <a:ext cx="80124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defTabSz="457200">
              <a:spcBef>
                <a:spcPts val="105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8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800" spc="-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put</a:t>
            </a:r>
            <a:r>
              <a:rPr sz="28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only</a:t>
            </a:r>
            <a:r>
              <a:rPr sz="28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Ones</a:t>
            </a:r>
            <a:r>
              <a:rPr sz="2800" spc="-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Needed</a:t>
            </a:r>
            <a:r>
              <a:rPr sz="28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8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Workplace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6752" y="1709927"/>
            <a:ext cx="8101965" cy="465512"/>
          </a:xfrm>
          <a:prstGeom prst="rect">
            <a:avLst/>
          </a:prstGeom>
          <a:solidFill>
            <a:srgbClr val="009B49">
              <a:alpha val="25097"/>
            </a:srgbClr>
          </a:solidFill>
        </p:spPr>
        <p:txBody>
          <a:bodyPr vert="horz" wrap="square" lIns="0" tIns="34290" rIns="0" bIns="0" rtlCol="0">
            <a:spAutoFit/>
          </a:bodyPr>
          <a:lstStyle/>
          <a:p>
            <a:pPr marL="785495" defTabSz="457200">
              <a:spcBef>
                <a:spcPts val="270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“Ones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Needed”</a:t>
            </a:r>
            <a:r>
              <a:rPr sz="28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8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“Others</a:t>
            </a:r>
            <a:r>
              <a:rPr sz="28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Needed”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68052DB-7F47-83C2-3474-F735D603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EB1EC752-A2BB-4FB6-849C-DD25F7281336}" type="datetime1">
              <a:rPr lang="en-US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pPr defTabSz="457200"/>
              <a:t>7/19/2025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09BBB056-D1D4-5FF5-5D65-6E854809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 defTabSz="457200">
              <a:spcBef>
                <a:spcPts val="15"/>
              </a:spcBef>
            </a:pPr>
            <a:r>
              <a:rPr lang="en-PH" spc="-10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t>INLET 2025</a:t>
            </a:r>
            <a:endParaRPr lang="en-PH" spc="-10" dirty="0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49122-8F91-803F-51B3-DBB8F5540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0CE52F-97BE-2E1B-463A-90143881C377}"/>
              </a:ext>
            </a:extLst>
          </p:cNvPr>
          <p:cNvSpPr/>
          <p:nvPr/>
        </p:nvSpPr>
        <p:spPr>
          <a:xfrm>
            <a:off x="935548" y="626471"/>
            <a:ext cx="6132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Seiri</a:t>
            </a:r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 Sorting out )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019756-6ED0-DA9D-6FEA-79A5064F9E36}"/>
              </a:ext>
            </a:extLst>
          </p:cNvPr>
          <p:cNvSpPr/>
          <p:nvPr/>
        </p:nvSpPr>
        <p:spPr>
          <a:xfrm>
            <a:off x="1014984" y="1678031"/>
            <a:ext cx="8586216" cy="49859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Red tag to mark items that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perceived unnecessary . The rule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thumb is  decision must be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done within 30 days on the marked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items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76197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51977-C91B-C2BB-C8CA-28E799095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AD7E0-4616-1026-701B-0A23A3EFF4FC}"/>
              </a:ext>
            </a:extLst>
          </p:cNvPr>
          <p:cNvSpPr/>
          <p:nvPr/>
        </p:nvSpPr>
        <p:spPr>
          <a:xfrm>
            <a:off x="935548" y="626471"/>
            <a:ext cx="6132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Seiri</a:t>
            </a:r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 Sorting out )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AC1FF1-AED7-E502-FEF2-2A16B2B8F1BB}"/>
              </a:ext>
            </a:extLst>
          </p:cNvPr>
          <p:cNvSpPr/>
          <p:nvPr/>
        </p:nvSpPr>
        <p:spPr>
          <a:xfrm>
            <a:off x="1014984" y="1678031"/>
            <a:ext cx="7964424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Usually, our working area is full of unused objects kept on our area  for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“decade” 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Some of things unnecessary can be useful to other department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Some that are still useful and needed within a month period can be </a:t>
            </a:r>
            <a:r>
              <a:rPr lang="en-US" sz="36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retured</a:t>
            </a:r>
            <a:endParaRPr lang="en-US" sz="36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their rightful places</a:t>
            </a:r>
          </a:p>
          <a:p>
            <a:pPr algn="ctr"/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03461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D7A4-7A26-8626-2EE3-158ACA2E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ECA67A-AF9E-7C03-84CB-3E84E49DB0EF}"/>
              </a:ext>
            </a:extLst>
          </p:cNvPr>
          <p:cNvSpPr/>
          <p:nvPr/>
        </p:nvSpPr>
        <p:spPr>
          <a:xfrm>
            <a:off x="935548" y="626471"/>
            <a:ext cx="6132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Seiri</a:t>
            </a:r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 Sorting out )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5B6C40-4290-44D1-B26E-964D56EB97CA}"/>
              </a:ext>
            </a:extLst>
          </p:cNvPr>
          <p:cNvSpPr/>
          <p:nvPr/>
        </p:nvSpPr>
        <p:spPr>
          <a:xfrm>
            <a:off x="1014984" y="1678031"/>
            <a:ext cx="7964424" cy="48013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Sorting will help us realized that we are keeping huge amount of inventory,  things that we could have 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acquired unnecessarily as  if we had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“panic buying” before an impending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calamity. 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will be able to optimized buying.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23299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D7357-B6DF-0D6F-BEE0-3A59BA62F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1BE481-F2C9-A97D-2F5D-9FE55F1842D2}"/>
              </a:ext>
            </a:extLst>
          </p:cNvPr>
          <p:cNvSpPr/>
          <p:nvPr/>
        </p:nvSpPr>
        <p:spPr>
          <a:xfrm>
            <a:off x="935548" y="626471"/>
            <a:ext cx="6132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Seiri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 Sorting out )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F5D42D-DFEE-BF11-E8F7-A447D17EA7C9}"/>
              </a:ext>
            </a:extLst>
          </p:cNvPr>
          <p:cNvSpPr/>
          <p:nvPr/>
        </p:nvSpPr>
        <p:spPr>
          <a:xfrm>
            <a:off x="1014984" y="1678031"/>
            <a:ext cx="7964424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Upon discovering heap of supplies,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could ask ourselves,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system to we have for placing  orders?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our basis for maintaining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Supplies ( over buying?) we should be able  to determine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Minimum and maximum inventory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00518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1E8DE-77A4-2735-982B-C285D5AB9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1E6F65-B5AA-2E41-4D45-8E668CEA8FBA}"/>
              </a:ext>
            </a:extLst>
          </p:cNvPr>
          <p:cNvSpPr/>
          <p:nvPr/>
        </p:nvSpPr>
        <p:spPr>
          <a:xfrm>
            <a:off x="935548" y="626471"/>
            <a:ext cx="6132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Seiri</a:t>
            </a:r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 Sorting out 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BF22AF-61EA-6A32-B93D-0B808054CE5A}"/>
              </a:ext>
            </a:extLst>
          </p:cNvPr>
          <p:cNvSpPr/>
          <p:nvPr/>
        </p:nvSpPr>
        <p:spPr>
          <a:xfrm>
            <a:off x="1014984" y="1678031"/>
            <a:ext cx="7964424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Eliminating  unnecessary items allow us to free up some space, enhancing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flexibility in the  use of the working </a:t>
            </a:r>
          </a:p>
          <a:p>
            <a:pPr algn="ctr"/>
            <a:r>
              <a: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Area.</a:t>
            </a:r>
          </a:p>
          <a:p>
            <a:pPr algn="ctr"/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36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begin with our  own drawer</a:t>
            </a:r>
          </a:p>
          <a:p>
            <a:pPr algn="ctr"/>
            <a:r>
              <a:rPr lang="en-US" sz="36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 </a:t>
            </a:r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ouch!!!)</a:t>
            </a:r>
          </a:p>
          <a:p>
            <a:pPr algn="ctr"/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91047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96E3-3577-7D74-223C-18AB62D7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75C9AC-B921-5287-2DF1-C517139D553E}"/>
              </a:ext>
            </a:extLst>
          </p:cNvPr>
          <p:cNvSpPr/>
          <p:nvPr/>
        </p:nvSpPr>
        <p:spPr>
          <a:xfrm>
            <a:off x="751721" y="464766"/>
            <a:ext cx="8635184" cy="48320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 the end of this module you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ill be able to understand the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importance of 5s , be familiarized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ith common examples and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apply practical steps leading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sustainable housekeeping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mprovements in our workplace. </a:t>
            </a:r>
          </a:p>
        </p:txBody>
      </p:sp>
    </p:spTree>
    <p:extLst>
      <p:ext uri="{BB962C8B-B14F-4D97-AF65-F5344CB8AC3E}">
        <p14:creationId xmlns:p14="http://schemas.microsoft.com/office/powerpoint/2010/main" val="22256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7089" y="2252472"/>
            <a:ext cx="8461375" cy="4523740"/>
            <a:chOff x="323088" y="2252472"/>
            <a:chExt cx="8461375" cy="45237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1673" y="2284423"/>
              <a:ext cx="3725423" cy="4271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392" y="2252472"/>
              <a:ext cx="3645407" cy="423672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807463" y="3047"/>
            <a:ext cx="7297674" cy="805434"/>
            <a:chOff x="283463" y="3047"/>
            <a:chExt cx="7297674" cy="805434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463" y="42671"/>
              <a:ext cx="7297674" cy="6347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3087" y="82295"/>
              <a:ext cx="7165975" cy="502920"/>
            </a:xfrm>
            <a:custGeom>
              <a:avLst/>
              <a:gdLst/>
              <a:ahLst/>
              <a:cxnLst/>
              <a:rect l="l" t="t" r="r" b="b"/>
              <a:pathLst>
                <a:path w="7165975" h="502920">
                  <a:moveTo>
                    <a:pt x="7082028" y="0"/>
                  </a:moveTo>
                  <a:lnTo>
                    <a:pt x="83819" y="0"/>
                  </a:lnTo>
                  <a:lnTo>
                    <a:pt x="51193" y="6578"/>
                  </a:lnTo>
                  <a:lnTo>
                    <a:pt x="24550" y="24526"/>
                  </a:lnTo>
                  <a:lnTo>
                    <a:pt x="6587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87" y="451752"/>
                  </a:lnTo>
                  <a:lnTo>
                    <a:pt x="24550" y="478393"/>
                  </a:lnTo>
                  <a:lnTo>
                    <a:pt x="51193" y="496341"/>
                  </a:lnTo>
                  <a:lnTo>
                    <a:pt x="83819" y="502919"/>
                  </a:lnTo>
                  <a:lnTo>
                    <a:pt x="7082028" y="502919"/>
                  </a:lnTo>
                  <a:lnTo>
                    <a:pt x="7114627" y="496341"/>
                  </a:lnTo>
                  <a:lnTo>
                    <a:pt x="7141273" y="478393"/>
                  </a:lnTo>
                  <a:lnTo>
                    <a:pt x="7159251" y="451752"/>
                  </a:lnTo>
                  <a:lnTo>
                    <a:pt x="7165847" y="419100"/>
                  </a:lnTo>
                  <a:lnTo>
                    <a:pt x="7165847" y="83820"/>
                  </a:lnTo>
                  <a:lnTo>
                    <a:pt x="7159251" y="51167"/>
                  </a:lnTo>
                  <a:lnTo>
                    <a:pt x="7141273" y="24526"/>
                  </a:lnTo>
                  <a:lnTo>
                    <a:pt x="7114627" y="6578"/>
                  </a:lnTo>
                  <a:lnTo>
                    <a:pt x="7082028" y="0"/>
                  </a:lnTo>
                  <a:close/>
                </a:path>
              </a:pathLst>
            </a:custGeom>
            <a:solidFill>
              <a:srgbClr val="009B49"/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23087" y="82295"/>
              <a:ext cx="7165975" cy="502920"/>
            </a:xfrm>
            <a:custGeom>
              <a:avLst/>
              <a:gdLst/>
              <a:ahLst/>
              <a:cxnLst/>
              <a:rect l="l" t="t" r="r" b="b"/>
              <a:pathLst>
                <a:path w="7165975" h="502920">
                  <a:moveTo>
                    <a:pt x="0" y="83820"/>
                  </a:moveTo>
                  <a:lnTo>
                    <a:pt x="6587" y="51167"/>
                  </a:lnTo>
                  <a:lnTo>
                    <a:pt x="24550" y="24526"/>
                  </a:lnTo>
                  <a:lnTo>
                    <a:pt x="51193" y="6578"/>
                  </a:lnTo>
                  <a:lnTo>
                    <a:pt x="83819" y="0"/>
                  </a:lnTo>
                  <a:lnTo>
                    <a:pt x="7082028" y="0"/>
                  </a:lnTo>
                  <a:lnTo>
                    <a:pt x="7114627" y="6578"/>
                  </a:lnTo>
                  <a:lnTo>
                    <a:pt x="7141273" y="24526"/>
                  </a:lnTo>
                  <a:lnTo>
                    <a:pt x="7159251" y="51167"/>
                  </a:lnTo>
                  <a:lnTo>
                    <a:pt x="7165847" y="83820"/>
                  </a:lnTo>
                  <a:lnTo>
                    <a:pt x="7165847" y="419100"/>
                  </a:lnTo>
                  <a:lnTo>
                    <a:pt x="7159251" y="451752"/>
                  </a:lnTo>
                  <a:lnTo>
                    <a:pt x="7141273" y="478393"/>
                  </a:lnTo>
                  <a:lnTo>
                    <a:pt x="7114627" y="496341"/>
                  </a:lnTo>
                  <a:lnTo>
                    <a:pt x="7082028" y="502919"/>
                  </a:lnTo>
                  <a:lnTo>
                    <a:pt x="83819" y="502919"/>
                  </a:lnTo>
                  <a:lnTo>
                    <a:pt x="51193" y="496341"/>
                  </a:lnTo>
                  <a:lnTo>
                    <a:pt x="24550" y="478393"/>
                  </a:lnTo>
                  <a:lnTo>
                    <a:pt x="6587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223" y="3047"/>
              <a:ext cx="1732026" cy="80543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106270" y="-76565"/>
            <a:ext cx="7077709" cy="228092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296545" defTabSz="457200">
              <a:spcBef>
                <a:spcPts val="1425"/>
              </a:spcBef>
            </a:pPr>
            <a:r>
              <a:rPr sz="2800" spc="-10" dirty="0">
                <a:solidFill>
                  <a:srgbClr val="FFFFFF"/>
                </a:solidFill>
                <a:latin typeface="Arial Black"/>
                <a:cs typeface="Arial Black"/>
              </a:rPr>
              <a:t>Seiton</a:t>
            </a:r>
            <a:endParaRPr sz="2800" dirty="0">
              <a:solidFill>
                <a:prstClr val="black"/>
              </a:solidFill>
              <a:latin typeface="Arial Black"/>
              <a:cs typeface="Arial Black"/>
            </a:endParaRPr>
          </a:p>
          <a:p>
            <a:pPr marR="2863850" algn="ctr" defTabSz="457200">
              <a:spcBef>
                <a:spcPts val="1330"/>
              </a:spcBef>
            </a:pPr>
            <a:r>
              <a:rPr sz="2800" b="1" dirty="0">
                <a:solidFill>
                  <a:prstClr val="black"/>
                </a:solidFill>
                <a:latin typeface="Arial"/>
                <a:cs typeface="Arial"/>
              </a:rPr>
              <a:t>Organizing</a:t>
            </a:r>
            <a:r>
              <a:rPr sz="2800" b="1" spc="-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800" b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prstClr val="black"/>
                </a:solidFill>
                <a:latin typeface="Arial"/>
                <a:cs typeface="Arial"/>
              </a:rPr>
              <a:t>Pag-aayos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24915" algn="ctr" defTabSz="457200">
              <a:spcBef>
                <a:spcPts val="765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Putting</a:t>
            </a:r>
            <a:r>
              <a:rPr sz="2800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28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00FF"/>
                </a:solidFill>
                <a:latin typeface="Arial"/>
                <a:cs typeface="Arial"/>
              </a:rPr>
              <a:t>“To</a:t>
            </a:r>
            <a:r>
              <a:rPr sz="2800" b="1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Set</a:t>
            </a:r>
            <a:r>
              <a:rPr sz="2800" b="1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2800" b="1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Arial"/>
                <a:cs typeface="Arial"/>
              </a:rPr>
              <a:t>Order”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24280" algn="ctr" defTabSz="457200">
              <a:spcBef>
                <a:spcPts val="894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800" spc="-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put</a:t>
            </a:r>
            <a:r>
              <a:rPr sz="28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2800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needed</a:t>
            </a:r>
            <a:r>
              <a:rPr sz="2800" spc="-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8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proper</a:t>
            </a:r>
            <a:r>
              <a:rPr sz="28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place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CDE6E14-0766-5F4B-C144-D087688C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D51008E9-60B4-41E0-AFF0-546606341AEB}" type="datetime1">
              <a:rPr lang="en-US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pPr defTabSz="457200"/>
              <a:t>7/19/2025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BF0FB3E-33AE-4772-02EC-B8F757AD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 defTabSz="457200">
              <a:spcBef>
                <a:spcPts val="15"/>
              </a:spcBef>
            </a:pPr>
            <a:r>
              <a:rPr lang="en-PH" spc="-10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t>INLET 2025</a:t>
            </a:r>
            <a:endParaRPr lang="en-PH" spc="-10" dirty="0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847089" y="5303521"/>
            <a:ext cx="8461375" cy="1472565"/>
            <a:chOff x="323088" y="5303520"/>
            <a:chExt cx="8461375" cy="1472565"/>
          </a:xfrm>
        </p:grpSpPr>
        <p:sp>
          <p:nvSpPr>
            <p:cNvPr id="6" name="object 6"/>
            <p:cNvSpPr/>
            <p:nvPr/>
          </p:nvSpPr>
          <p:spPr>
            <a:xfrm>
              <a:off x="323088" y="6598920"/>
              <a:ext cx="8461375" cy="177165"/>
            </a:xfrm>
            <a:custGeom>
              <a:avLst/>
              <a:gdLst/>
              <a:ahLst/>
              <a:cxnLst/>
              <a:rect l="l" t="t" r="r" b="b"/>
              <a:pathLst>
                <a:path w="8461375" h="177165">
                  <a:moveTo>
                    <a:pt x="8461248" y="0"/>
                  </a:moveTo>
                  <a:lnTo>
                    <a:pt x="0" y="0"/>
                  </a:lnTo>
                  <a:lnTo>
                    <a:pt x="0" y="176783"/>
                  </a:lnTo>
                  <a:lnTo>
                    <a:pt x="8461248" y="176783"/>
                  </a:lnTo>
                  <a:lnTo>
                    <a:pt x="8461248" y="0"/>
                  </a:lnTo>
                  <a:close/>
                </a:path>
              </a:pathLst>
            </a:custGeom>
            <a:solidFill>
              <a:srgbClr val="009B49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496" y="5303520"/>
              <a:ext cx="1139952" cy="1371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14855" y="5888736"/>
              <a:ext cx="3362325" cy="399415"/>
            </a:xfrm>
            <a:custGeom>
              <a:avLst/>
              <a:gdLst/>
              <a:ahLst/>
              <a:cxnLst/>
              <a:rect l="l" t="t" r="r" b="b"/>
              <a:pathLst>
                <a:path w="3362325" h="399414">
                  <a:moveTo>
                    <a:pt x="3361944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3361944" y="399287"/>
                  </a:lnTo>
                  <a:lnTo>
                    <a:pt x="3361944" y="0"/>
                  </a:ln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848" y="5373624"/>
              <a:ext cx="3515105" cy="5676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368" y="5373624"/>
              <a:ext cx="2856737" cy="6408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87424" y="5410200"/>
              <a:ext cx="3389629" cy="441959"/>
            </a:xfrm>
            <a:custGeom>
              <a:avLst/>
              <a:gdLst/>
              <a:ahLst/>
              <a:cxnLst/>
              <a:rect l="l" t="t" r="r" b="b"/>
              <a:pathLst>
                <a:path w="3389629" h="441960">
                  <a:moveTo>
                    <a:pt x="3315716" y="0"/>
                  </a:moveTo>
                  <a:lnTo>
                    <a:pt x="73659" y="0"/>
                  </a:lnTo>
                  <a:lnTo>
                    <a:pt x="45005" y="5794"/>
                  </a:lnTo>
                  <a:lnTo>
                    <a:pt x="21589" y="21590"/>
                  </a:lnTo>
                  <a:lnTo>
                    <a:pt x="5794" y="45005"/>
                  </a:lnTo>
                  <a:lnTo>
                    <a:pt x="0" y="73659"/>
                  </a:lnTo>
                  <a:lnTo>
                    <a:pt x="0" y="368300"/>
                  </a:lnTo>
                  <a:lnTo>
                    <a:pt x="5794" y="396970"/>
                  </a:lnTo>
                  <a:lnTo>
                    <a:pt x="21590" y="420384"/>
                  </a:lnTo>
                  <a:lnTo>
                    <a:pt x="45005" y="436170"/>
                  </a:lnTo>
                  <a:lnTo>
                    <a:pt x="73659" y="441959"/>
                  </a:lnTo>
                  <a:lnTo>
                    <a:pt x="3315716" y="441959"/>
                  </a:lnTo>
                  <a:lnTo>
                    <a:pt x="3344370" y="436170"/>
                  </a:lnTo>
                  <a:lnTo>
                    <a:pt x="3367785" y="420384"/>
                  </a:lnTo>
                  <a:lnTo>
                    <a:pt x="3383581" y="396970"/>
                  </a:lnTo>
                  <a:lnTo>
                    <a:pt x="3389376" y="368300"/>
                  </a:lnTo>
                  <a:lnTo>
                    <a:pt x="3389376" y="73659"/>
                  </a:lnTo>
                  <a:lnTo>
                    <a:pt x="3383581" y="45005"/>
                  </a:lnTo>
                  <a:lnTo>
                    <a:pt x="3367786" y="21589"/>
                  </a:lnTo>
                  <a:lnTo>
                    <a:pt x="3344370" y="5794"/>
                  </a:lnTo>
                  <a:lnTo>
                    <a:pt x="3315716" y="0"/>
                  </a:lnTo>
                  <a:close/>
                </a:path>
              </a:pathLst>
            </a:custGeom>
            <a:solidFill>
              <a:srgbClr val="009B49"/>
            </a:solidFill>
          </p:spPr>
          <p:txBody>
            <a:bodyPr wrap="square" lIns="0" tIns="0" rIns="0" bIns="0" rtlCol="0"/>
            <a:lstStyle/>
            <a:p>
              <a:pPr defTabSz="457200"/>
              <a:endParaRPr dirty="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487424" y="5410200"/>
              <a:ext cx="3389629" cy="441959"/>
            </a:xfrm>
            <a:custGeom>
              <a:avLst/>
              <a:gdLst/>
              <a:ahLst/>
              <a:cxnLst/>
              <a:rect l="l" t="t" r="r" b="b"/>
              <a:pathLst>
                <a:path w="3389629" h="441960">
                  <a:moveTo>
                    <a:pt x="0" y="73659"/>
                  </a:moveTo>
                  <a:lnTo>
                    <a:pt x="5794" y="45005"/>
                  </a:lnTo>
                  <a:lnTo>
                    <a:pt x="21589" y="21590"/>
                  </a:lnTo>
                  <a:lnTo>
                    <a:pt x="45005" y="5794"/>
                  </a:lnTo>
                  <a:lnTo>
                    <a:pt x="73659" y="0"/>
                  </a:lnTo>
                  <a:lnTo>
                    <a:pt x="3315716" y="0"/>
                  </a:lnTo>
                  <a:lnTo>
                    <a:pt x="3344370" y="5794"/>
                  </a:lnTo>
                  <a:lnTo>
                    <a:pt x="3367786" y="21589"/>
                  </a:lnTo>
                  <a:lnTo>
                    <a:pt x="3383581" y="45005"/>
                  </a:lnTo>
                  <a:lnTo>
                    <a:pt x="3389376" y="73659"/>
                  </a:lnTo>
                  <a:lnTo>
                    <a:pt x="3389376" y="368300"/>
                  </a:lnTo>
                  <a:lnTo>
                    <a:pt x="3383581" y="396970"/>
                  </a:lnTo>
                  <a:lnTo>
                    <a:pt x="3367785" y="420384"/>
                  </a:lnTo>
                  <a:lnTo>
                    <a:pt x="3344370" y="436170"/>
                  </a:lnTo>
                  <a:lnTo>
                    <a:pt x="3315716" y="441959"/>
                  </a:lnTo>
                  <a:lnTo>
                    <a:pt x="73659" y="441959"/>
                  </a:lnTo>
                  <a:lnTo>
                    <a:pt x="45005" y="436170"/>
                  </a:lnTo>
                  <a:lnTo>
                    <a:pt x="21590" y="420384"/>
                  </a:lnTo>
                  <a:lnTo>
                    <a:pt x="5794" y="396970"/>
                  </a:lnTo>
                  <a:lnTo>
                    <a:pt x="0" y="368300"/>
                  </a:lnTo>
                  <a:lnTo>
                    <a:pt x="0" y="73659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221991" y="1764793"/>
            <a:ext cx="8342630" cy="3326765"/>
            <a:chOff x="697991" y="1764792"/>
            <a:chExt cx="8342630" cy="332676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7704" y="2697430"/>
              <a:ext cx="1270462" cy="239354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7496" y="2670048"/>
              <a:ext cx="1642872" cy="23957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31080" y="4501896"/>
              <a:ext cx="4053840" cy="399415"/>
            </a:xfrm>
            <a:custGeom>
              <a:avLst/>
              <a:gdLst/>
              <a:ahLst/>
              <a:cxnLst/>
              <a:rect l="l" t="t" r="r" b="b"/>
              <a:pathLst>
                <a:path w="4053840" h="399414">
                  <a:moveTo>
                    <a:pt x="4053839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4053839" y="399287"/>
                  </a:lnTo>
                  <a:lnTo>
                    <a:pt x="4053839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353" y="3279371"/>
              <a:ext cx="2494167" cy="17842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991" y="3160776"/>
              <a:ext cx="2551176" cy="19050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622803" y="2022348"/>
              <a:ext cx="250190" cy="1841500"/>
            </a:xfrm>
            <a:custGeom>
              <a:avLst/>
              <a:gdLst/>
              <a:ahLst/>
              <a:cxnLst/>
              <a:rect l="l" t="t" r="r" b="b"/>
              <a:pathLst>
                <a:path w="250189" h="1841500">
                  <a:moveTo>
                    <a:pt x="249808" y="0"/>
                  </a:moveTo>
                  <a:lnTo>
                    <a:pt x="0" y="0"/>
                  </a:lnTo>
                  <a:lnTo>
                    <a:pt x="0" y="1840991"/>
                  </a:lnTo>
                </a:path>
              </a:pathLst>
            </a:custGeom>
            <a:ln w="27432">
              <a:solidFill>
                <a:srgbClr val="009B49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4640" y="1764792"/>
              <a:ext cx="3707129" cy="5676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04159" y="1764792"/>
              <a:ext cx="3627882" cy="64084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871215" y="1801368"/>
              <a:ext cx="3581400" cy="441959"/>
            </a:xfrm>
            <a:custGeom>
              <a:avLst/>
              <a:gdLst/>
              <a:ahLst/>
              <a:cxnLst/>
              <a:rect l="l" t="t" r="r" b="b"/>
              <a:pathLst>
                <a:path w="3581400" h="441960">
                  <a:moveTo>
                    <a:pt x="3507739" y="0"/>
                  </a:moveTo>
                  <a:lnTo>
                    <a:pt x="73659" y="0"/>
                  </a:lnTo>
                  <a:lnTo>
                    <a:pt x="45005" y="5794"/>
                  </a:lnTo>
                  <a:lnTo>
                    <a:pt x="21590" y="21589"/>
                  </a:lnTo>
                  <a:lnTo>
                    <a:pt x="5794" y="45005"/>
                  </a:lnTo>
                  <a:lnTo>
                    <a:pt x="0" y="73660"/>
                  </a:lnTo>
                  <a:lnTo>
                    <a:pt x="0" y="368300"/>
                  </a:lnTo>
                  <a:lnTo>
                    <a:pt x="5794" y="396954"/>
                  </a:lnTo>
                  <a:lnTo>
                    <a:pt x="21589" y="420370"/>
                  </a:lnTo>
                  <a:lnTo>
                    <a:pt x="45005" y="436165"/>
                  </a:lnTo>
                  <a:lnTo>
                    <a:pt x="73659" y="441960"/>
                  </a:lnTo>
                  <a:lnTo>
                    <a:pt x="3507739" y="441960"/>
                  </a:lnTo>
                  <a:lnTo>
                    <a:pt x="3536394" y="436165"/>
                  </a:lnTo>
                  <a:lnTo>
                    <a:pt x="3559809" y="420370"/>
                  </a:lnTo>
                  <a:lnTo>
                    <a:pt x="3575605" y="396954"/>
                  </a:lnTo>
                  <a:lnTo>
                    <a:pt x="3581400" y="368300"/>
                  </a:lnTo>
                  <a:lnTo>
                    <a:pt x="3581400" y="73660"/>
                  </a:lnTo>
                  <a:lnTo>
                    <a:pt x="3575605" y="45005"/>
                  </a:lnTo>
                  <a:lnTo>
                    <a:pt x="3559809" y="21590"/>
                  </a:lnTo>
                  <a:lnTo>
                    <a:pt x="3536394" y="5794"/>
                  </a:lnTo>
                  <a:lnTo>
                    <a:pt x="3507739" y="0"/>
                  </a:lnTo>
                  <a:close/>
                </a:path>
              </a:pathLst>
            </a:custGeom>
            <a:solidFill>
              <a:srgbClr val="009B49"/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871215" y="1801368"/>
              <a:ext cx="3581400" cy="441959"/>
            </a:xfrm>
            <a:custGeom>
              <a:avLst/>
              <a:gdLst/>
              <a:ahLst/>
              <a:cxnLst/>
              <a:rect l="l" t="t" r="r" b="b"/>
              <a:pathLst>
                <a:path w="3581400" h="441960">
                  <a:moveTo>
                    <a:pt x="0" y="73660"/>
                  </a:moveTo>
                  <a:lnTo>
                    <a:pt x="5794" y="45005"/>
                  </a:lnTo>
                  <a:lnTo>
                    <a:pt x="21590" y="21589"/>
                  </a:lnTo>
                  <a:lnTo>
                    <a:pt x="45005" y="5794"/>
                  </a:lnTo>
                  <a:lnTo>
                    <a:pt x="73659" y="0"/>
                  </a:lnTo>
                  <a:lnTo>
                    <a:pt x="3507739" y="0"/>
                  </a:lnTo>
                  <a:lnTo>
                    <a:pt x="3536394" y="5794"/>
                  </a:lnTo>
                  <a:lnTo>
                    <a:pt x="3559809" y="21590"/>
                  </a:lnTo>
                  <a:lnTo>
                    <a:pt x="3575605" y="45005"/>
                  </a:lnTo>
                  <a:lnTo>
                    <a:pt x="3581400" y="73660"/>
                  </a:lnTo>
                  <a:lnTo>
                    <a:pt x="3581400" y="368300"/>
                  </a:lnTo>
                  <a:lnTo>
                    <a:pt x="3575605" y="396954"/>
                  </a:lnTo>
                  <a:lnTo>
                    <a:pt x="3559809" y="420370"/>
                  </a:lnTo>
                  <a:lnTo>
                    <a:pt x="3536394" y="436165"/>
                  </a:lnTo>
                  <a:lnTo>
                    <a:pt x="3507739" y="441960"/>
                  </a:lnTo>
                  <a:lnTo>
                    <a:pt x="73659" y="441960"/>
                  </a:lnTo>
                  <a:lnTo>
                    <a:pt x="45005" y="436165"/>
                  </a:lnTo>
                  <a:lnTo>
                    <a:pt x="21589" y="420370"/>
                  </a:lnTo>
                  <a:lnTo>
                    <a:pt x="5794" y="396954"/>
                  </a:lnTo>
                  <a:lnTo>
                    <a:pt x="0" y="368300"/>
                  </a:lnTo>
                  <a:lnTo>
                    <a:pt x="0" y="7366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072640" y="603377"/>
            <a:ext cx="5730240" cy="201168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defTabSz="457200">
              <a:spcBef>
                <a:spcPts val="545"/>
              </a:spcBef>
            </a:pPr>
            <a:r>
              <a:rPr lang="en-US" sz="2800" b="1" spc="-35" dirty="0" err="1">
                <a:solidFill>
                  <a:prstClr val="black"/>
                </a:solidFill>
                <a:latin typeface="Arial"/>
                <a:cs typeface="Arial"/>
              </a:rPr>
              <a:t>Seiton</a:t>
            </a:r>
            <a:r>
              <a:rPr sz="2800" b="1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prstClr val="black"/>
                </a:solidFill>
                <a:latin typeface="Arial"/>
                <a:cs typeface="Arial"/>
              </a:rPr>
              <a:t>Procedure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93675" defTabSz="457200">
              <a:spcBef>
                <a:spcPts val="440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28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should</a:t>
            </a:r>
            <a:r>
              <a:rPr sz="2800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be</a:t>
            </a:r>
            <a:r>
              <a:rPr sz="28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placed</a:t>
            </a:r>
            <a:r>
              <a:rPr sz="2800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as</a:t>
            </a:r>
            <a:r>
              <a:rPr sz="28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follows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403475" defTabSz="457200">
              <a:spcBef>
                <a:spcPts val="198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week to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month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586355" indent="-175260" defTabSz="457200">
              <a:spcBef>
                <a:spcPts val="1245"/>
              </a:spcBef>
              <a:buFontTx/>
              <a:buChar char="•"/>
              <a:tabLst>
                <a:tab pos="2586355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Put</a:t>
            </a:r>
            <a:r>
              <a:rPr sz="20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0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place</a:t>
            </a:r>
            <a:r>
              <a:rPr sz="20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near</a:t>
            </a:r>
            <a:r>
              <a:rPr sz="20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prstClr val="black"/>
                </a:solidFill>
                <a:latin typeface="Arial"/>
                <a:cs typeface="Arial"/>
              </a:rPr>
              <a:t>you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32377" y="2630423"/>
            <a:ext cx="5828665" cy="2500630"/>
            <a:chOff x="3008376" y="2630423"/>
            <a:chExt cx="5828665" cy="2500630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8376" y="2630423"/>
              <a:ext cx="1750314" cy="25001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5808" y="2657855"/>
              <a:ext cx="1642871" cy="23926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50792" y="3386327"/>
              <a:ext cx="3359150" cy="399415"/>
            </a:xfrm>
            <a:custGeom>
              <a:avLst/>
              <a:gdLst/>
              <a:ahLst/>
              <a:cxnLst/>
              <a:rect l="l" t="t" r="r" b="b"/>
              <a:pathLst>
                <a:path w="3359150" h="399414">
                  <a:moveTo>
                    <a:pt x="3358896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3358896" y="399288"/>
                  </a:lnTo>
                  <a:lnTo>
                    <a:pt x="3358896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3736" y="2941319"/>
              <a:ext cx="3515106" cy="56768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3256" y="2941319"/>
              <a:ext cx="3100578" cy="64084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020312" y="2977895"/>
              <a:ext cx="3389629" cy="441959"/>
            </a:xfrm>
            <a:custGeom>
              <a:avLst/>
              <a:gdLst/>
              <a:ahLst/>
              <a:cxnLst/>
              <a:rect l="l" t="t" r="r" b="b"/>
              <a:pathLst>
                <a:path w="3389629" h="441960">
                  <a:moveTo>
                    <a:pt x="3315716" y="0"/>
                  </a:moveTo>
                  <a:lnTo>
                    <a:pt x="73660" y="0"/>
                  </a:lnTo>
                  <a:lnTo>
                    <a:pt x="45005" y="5794"/>
                  </a:lnTo>
                  <a:lnTo>
                    <a:pt x="21590" y="21589"/>
                  </a:lnTo>
                  <a:lnTo>
                    <a:pt x="5794" y="45005"/>
                  </a:lnTo>
                  <a:lnTo>
                    <a:pt x="0" y="73659"/>
                  </a:lnTo>
                  <a:lnTo>
                    <a:pt x="0" y="368300"/>
                  </a:lnTo>
                  <a:lnTo>
                    <a:pt x="5794" y="396954"/>
                  </a:lnTo>
                  <a:lnTo>
                    <a:pt x="21589" y="420369"/>
                  </a:lnTo>
                  <a:lnTo>
                    <a:pt x="45005" y="436165"/>
                  </a:lnTo>
                  <a:lnTo>
                    <a:pt x="73660" y="441959"/>
                  </a:lnTo>
                  <a:lnTo>
                    <a:pt x="3315716" y="441959"/>
                  </a:lnTo>
                  <a:lnTo>
                    <a:pt x="3344370" y="436165"/>
                  </a:lnTo>
                  <a:lnTo>
                    <a:pt x="3367786" y="420369"/>
                  </a:lnTo>
                  <a:lnTo>
                    <a:pt x="3383581" y="396954"/>
                  </a:lnTo>
                  <a:lnTo>
                    <a:pt x="3389376" y="368300"/>
                  </a:lnTo>
                  <a:lnTo>
                    <a:pt x="3389376" y="73659"/>
                  </a:lnTo>
                  <a:lnTo>
                    <a:pt x="3383581" y="45005"/>
                  </a:lnTo>
                  <a:lnTo>
                    <a:pt x="3367786" y="21589"/>
                  </a:lnTo>
                  <a:lnTo>
                    <a:pt x="3344370" y="5794"/>
                  </a:lnTo>
                  <a:lnTo>
                    <a:pt x="3315716" y="0"/>
                  </a:lnTo>
                  <a:close/>
                </a:path>
              </a:pathLst>
            </a:custGeom>
            <a:solidFill>
              <a:srgbClr val="009B49"/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020312" y="2977895"/>
              <a:ext cx="3389629" cy="441959"/>
            </a:xfrm>
            <a:custGeom>
              <a:avLst/>
              <a:gdLst/>
              <a:ahLst/>
              <a:cxnLst/>
              <a:rect l="l" t="t" r="r" b="b"/>
              <a:pathLst>
                <a:path w="3389629" h="441960">
                  <a:moveTo>
                    <a:pt x="0" y="73659"/>
                  </a:moveTo>
                  <a:lnTo>
                    <a:pt x="5794" y="45005"/>
                  </a:lnTo>
                  <a:lnTo>
                    <a:pt x="21590" y="21589"/>
                  </a:lnTo>
                  <a:lnTo>
                    <a:pt x="45005" y="5794"/>
                  </a:lnTo>
                  <a:lnTo>
                    <a:pt x="73660" y="0"/>
                  </a:lnTo>
                  <a:lnTo>
                    <a:pt x="3315716" y="0"/>
                  </a:lnTo>
                  <a:lnTo>
                    <a:pt x="3344370" y="5794"/>
                  </a:lnTo>
                  <a:lnTo>
                    <a:pt x="3367786" y="21589"/>
                  </a:lnTo>
                  <a:lnTo>
                    <a:pt x="3383581" y="45005"/>
                  </a:lnTo>
                  <a:lnTo>
                    <a:pt x="3389376" y="73659"/>
                  </a:lnTo>
                  <a:lnTo>
                    <a:pt x="3389376" y="368300"/>
                  </a:lnTo>
                  <a:lnTo>
                    <a:pt x="3383581" y="396954"/>
                  </a:lnTo>
                  <a:lnTo>
                    <a:pt x="3367786" y="420369"/>
                  </a:lnTo>
                  <a:lnTo>
                    <a:pt x="3344370" y="436165"/>
                  </a:lnTo>
                  <a:lnTo>
                    <a:pt x="3315716" y="441959"/>
                  </a:lnTo>
                  <a:lnTo>
                    <a:pt x="73660" y="441959"/>
                  </a:lnTo>
                  <a:lnTo>
                    <a:pt x="45005" y="436165"/>
                  </a:lnTo>
                  <a:lnTo>
                    <a:pt x="21589" y="420369"/>
                  </a:lnTo>
                  <a:lnTo>
                    <a:pt x="5794" y="396954"/>
                  </a:lnTo>
                  <a:lnTo>
                    <a:pt x="0" y="368300"/>
                  </a:lnTo>
                  <a:lnTo>
                    <a:pt x="0" y="73659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7072" y="4056887"/>
              <a:ext cx="4069841" cy="5676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36592" y="4056887"/>
              <a:ext cx="3856482" cy="64084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803648" y="4093463"/>
              <a:ext cx="3944620" cy="441959"/>
            </a:xfrm>
            <a:custGeom>
              <a:avLst/>
              <a:gdLst/>
              <a:ahLst/>
              <a:cxnLst/>
              <a:rect l="l" t="t" r="r" b="b"/>
              <a:pathLst>
                <a:path w="3944620" h="441960">
                  <a:moveTo>
                    <a:pt x="3870452" y="0"/>
                  </a:moveTo>
                  <a:lnTo>
                    <a:pt x="73660" y="0"/>
                  </a:lnTo>
                  <a:lnTo>
                    <a:pt x="45005" y="5794"/>
                  </a:lnTo>
                  <a:lnTo>
                    <a:pt x="21589" y="21589"/>
                  </a:lnTo>
                  <a:lnTo>
                    <a:pt x="5794" y="45005"/>
                  </a:lnTo>
                  <a:lnTo>
                    <a:pt x="0" y="73660"/>
                  </a:lnTo>
                  <a:lnTo>
                    <a:pt x="0" y="368300"/>
                  </a:lnTo>
                  <a:lnTo>
                    <a:pt x="5794" y="396954"/>
                  </a:lnTo>
                  <a:lnTo>
                    <a:pt x="21589" y="420369"/>
                  </a:lnTo>
                  <a:lnTo>
                    <a:pt x="45005" y="436165"/>
                  </a:lnTo>
                  <a:lnTo>
                    <a:pt x="73660" y="441960"/>
                  </a:lnTo>
                  <a:lnTo>
                    <a:pt x="3870452" y="441960"/>
                  </a:lnTo>
                  <a:lnTo>
                    <a:pt x="3899106" y="436165"/>
                  </a:lnTo>
                  <a:lnTo>
                    <a:pt x="3922522" y="420370"/>
                  </a:lnTo>
                  <a:lnTo>
                    <a:pt x="3938317" y="396954"/>
                  </a:lnTo>
                  <a:lnTo>
                    <a:pt x="3944111" y="368300"/>
                  </a:lnTo>
                  <a:lnTo>
                    <a:pt x="3944111" y="73660"/>
                  </a:lnTo>
                  <a:lnTo>
                    <a:pt x="3938317" y="45005"/>
                  </a:lnTo>
                  <a:lnTo>
                    <a:pt x="3922522" y="21590"/>
                  </a:lnTo>
                  <a:lnTo>
                    <a:pt x="3899106" y="5794"/>
                  </a:lnTo>
                  <a:lnTo>
                    <a:pt x="3870452" y="0"/>
                  </a:lnTo>
                  <a:close/>
                </a:path>
              </a:pathLst>
            </a:custGeom>
            <a:solidFill>
              <a:srgbClr val="009B49"/>
            </a:solidFill>
          </p:spPr>
          <p:txBody>
            <a:bodyPr wrap="square" lIns="0" tIns="0" rIns="0" bIns="0" rtlCol="0"/>
            <a:lstStyle/>
            <a:p>
              <a:pPr defTabSz="457200"/>
              <a:endParaRPr dirty="0"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803648" y="4093463"/>
              <a:ext cx="3944620" cy="441959"/>
            </a:xfrm>
            <a:custGeom>
              <a:avLst/>
              <a:gdLst/>
              <a:ahLst/>
              <a:cxnLst/>
              <a:rect l="l" t="t" r="r" b="b"/>
              <a:pathLst>
                <a:path w="3944620" h="441960">
                  <a:moveTo>
                    <a:pt x="0" y="73660"/>
                  </a:moveTo>
                  <a:lnTo>
                    <a:pt x="5794" y="45005"/>
                  </a:lnTo>
                  <a:lnTo>
                    <a:pt x="21589" y="21589"/>
                  </a:lnTo>
                  <a:lnTo>
                    <a:pt x="45005" y="5794"/>
                  </a:lnTo>
                  <a:lnTo>
                    <a:pt x="73660" y="0"/>
                  </a:lnTo>
                  <a:lnTo>
                    <a:pt x="3870452" y="0"/>
                  </a:lnTo>
                  <a:lnTo>
                    <a:pt x="3899106" y="5794"/>
                  </a:lnTo>
                  <a:lnTo>
                    <a:pt x="3922522" y="21590"/>
                  </a:lnTo>
                  <a:lnTo>
                    <a:pt x="3938317" y="45005"/>
                  </a:lnTo>
                  <a:lnTo>
                    <a:pt x="3944111" y="73660"/>
                  </a:lnTo>
                  <a:lnTo>
                    <a:pt x="3944111" y="368300"/>
                  </a:lnTo>
                  <a:lnTo>
                    <a:pt x="3938317" y="396954"/>
                  </a:lnTo>
                  <a:lnTo>
                    <a:pt x="3922522" y="420370"/>
                  </a:lnTo>
                  <a:lnTo>
                    <a:pt x="3899106" y="436165"/>
                  </a:lnTo>
                  <a:lnTo>
                    <a:pt x="3870452" y="441960"/>
                  </a:lnTo>
                  <a:lnTo>
                    <a:pt x="73660" y="441960"/>
                  </a:lnTo>
                  <a:lnTo>
                    <a:pt x="45005" y="436165"/>
                  </a:lnTo>
                  <a:lnTo>
                    <a:pt x="21589" y="420369"/>
                  </a:lnTo>
                  <a:lnTo>
                    <a:pt x="5794" y="396954"/>
                  </a:lnTo>
                  <a:lnTo>
                    <a:pt x="0" y="368300"/>
                  </a:lnTo>
                  <a:lnTo>
                    <a:pt x="0" y="7366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111500" y="5309473"/>
            <a:ext cx="3570477" cy="1057982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 defTabSz="457200">
              <a:spcBef>
                <a:spcPts val="129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94945" indent="-175260" defTabSz="457200">
              <a:spcBef>
                <a:spcPts val="1190"/>
              </a:spcBef>
              <a:buFontTx/>
              <a:buChar char="•"/>
              <a:tabLst>
                <a:tab pos="194945" algn="l"/>
              </a:tabLst>
            </a:pPr>
            <a:r>
              <a:rPr lang="en-US" sz="1400" dirty="0">
                <a:solidFill>
                  <a:prstClr val="black"/>
                </a:solidFill>
                <a:latin typeface="Arial"/>
                <a:cs typeface="Arial"/>
              </a:rPr>
              <a:t>Evaluate future use to decide further storage or disposal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D86BF8FC-316D-2217-6140-97DDF42F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F1C33E7E-4CC6-4FCC-B3E4-6FF8A2763140}" type="datetime1">
              <a:rPr lang="en-US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pPr defTabSz="457200"/>
              <a:t>7/19/2025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E2B5A4CD-9BA6-1E7B-D9FA-BF47E882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 defTabSz="457200">
              <a:spcBef>
                <a:spcPts val="15"/>
              </a:spcBef>
            </a:pPr>
            <a:r>
              <a:rPr lang="en-PH" spc="-10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t>INLET 2025</a:t>
            </a:r>
            <a:endParaRPr lang="en-PH" spc="-10" dirty="0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idx="1"/>
          </p:nvPr>
        </p:nvSpPr>
        <p:spPr>
          <a:xfrm>
            <a:off x="5690616" y="2941320"/>
            <a:ext cx="3243326" cy="130099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/>
              <a:t>Used</a:t>
            </a:r>
            <a:r>
              <a:rPr spc="-55" dirty="0"/>
              <a:t> </a:t>
            </a:r>
            <a:r>
              <a:rPr dirty="0"/>
              <a:t>every</a:t>
            </a:r>
            <a:r>
              <a:rPr spc="-50" dirty="0"/>
              <a:t> </a:t>
            </a:r>
            <a:r>
              <a:rPr dirty="0"/>
              <a:t>2~6</a:t>
            </a:r>
            <a:r>
              <a:rPr spc="-45" dirty="0"/>
              <a:t> </a:t>
            </a:r>
            <a:r>
              <a:rPr spc="-10" dirty="0"/>
              <a:t>months</a:t>
            </a:r>
          </a:p>
          <a:p>
            <a:pPr marL="194945" indent="-175895">
              <a:lnSpc>
                <a:spcPct val="100000"/>
              </a:lnSpc>
              <a:spcBef>
                <a:spcPts val="640"/>
              </a:spcBef>
              <a:buChar char="•"/>
              <a:tabLst>
                <a:tab pos="194945" algn="l"/>
              </a:tabLst>
            </a:pPr>
            <a:r>
              <a:rPr dirty="0">
                <a:solidFill>
                  <a:srgbClr val="000000"/>
                </a:solidFill>
              </a:rPr>
              <a:t>Put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on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Nearer</a:t>
            </a:r>
            <a:r>
              <a:rPr u="sng" spc="-3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u="sng" spc="-2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Shelf</a:t>
            </a:r>
          </a:p>
          <a:p>
            <a:pPr marL="793750">
              <a:lnSpc>
                <a:spcPct val="100000"/>
              </a:lnSpc>
            </a:pPr>
            <a:endParaRPr lang="en-US" dirty="0"/>
          </a:p>
        </p:txBody>
      </p:sp>
      <p:sp>
        <p:nvSpPr>
          <p:cNvPr id="53" name="object 44">
            <a:extLst>
              <a:ext uri="{FF2B5EF4-FFF2-40B4-BE49-F238E27FC236}">
                <a16:creationId xmlns:a16="http://schemas.microsoft.com/office/drawing/2014/main" id="{3205AB92-0913-FC4A-FBDE-B00A536A2253}"/>
              </a:ext>
            </a:extLst>
          </p:cNvPr>
          <p:cNvSpPr txBox="1">
            <a:spLocks/>
          </p:cNvSpPr>
          <p:nvPr/>
        </p:nvSpPr>
        <p:spPr>
          <a:xfrm>
            <a:off x="6412887" y="4072627"/>
            <a:ext cx="3557122" cy="130099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745"/>
              </a:spcBef>
              <a:buClr>
                <a:srgbClr val="1CADE4"/>
              </a:buClr>
            </a:pPr>
            <a:r>
              <a:rPr lang="en-US" dirty="0">
                <a:solidFill>
                  <a:prstClr val="black"/>
                </a:solidFill>
                <a:latin typeface="Tw Cen MT" panose="020B0602020104020603"/>
              </a:rPr>
              <a:t>Used</a:t>
            </a:r>
            <a:r>
              <a:rPr lang="en-US" spc="-55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en-US" dirty="0">
                <a:solidFill>
                  <a:prstClr val="black"/>
                </a:solidFill>
                <a:latin typeface="Tw Cen MT" panose="020B0602020104020603"/>
              </a:rPr>
              <a:t>every</a:t>
            </a:r>
            <a:r>
              <a:rPr lang="en-US" spc="-50" dirty="0">
                <a:solidFill>
                  <a:prstClr val="black"/>
                </a:solidFill>
                <a:latin typeface="Tw Cen MT" panose="020B0602020104020603"/>
              </a:rPr>
              <a:t> 6 </a:t>
            </a:r>
            <a:r>
              <a:rPr lang="en-US" spc="-10" dirty="0">
                <a:solidFill>
                  <a:prstClr val="black"/>
                </a:solidFill>
                <a:latin typeface="Tw Cen MT" panose="020B0602020104020603"/>
              </a:rPr>
              <a:t>months</a:t>
            </a:r>
          </a:p>
          <a:p>
            <a:pPr marL="194945" indent="-175895">
              <a:lnSpc>
                <a:spcPct val="100000"/>
              </a:lnSpc>
              <a:spcBef>
                <a:spcPts val="640"/>
              </a:spcBef>
              <a:buClr>
                <a:srgbClr val="1CADE4"/>
              </a:buClr>
              <a:buFont typeface="Tw Cen MT" panose="020B0602020104020603" pitchFamily="34" charset="0"/>
              <a:buChar char="•"/>
              <a:tabLst>
                <a:tab pos="194945" algn="l"/>
              </a:tabLst>
            </a:pPr>
            <a:r>
              <a:rPr lang="en-US" dirty="0">
                <a:solidFill>
                  <a:srgbClr val="000000"/>
                </a:solidFill>
                <a:latin typeface="Tw Cen MT" panose="020B0602020104020603"/>
              </a:rPr>
              <a:t>Put</a:t>
            </a:r>
            <a:r>
              <a:rPr lang="en-US" spc="-25" dirty="0">
                <a:solidFill>
                  <a:srgbClr val="000000"/>
                </a:solidFill>
                <a:latin typeface="Tw Cen MT" panose="020B0602020104020603"/>
              </a:rPr>
              <a:t> </a:t>
            </a:r>
            <a:r>
              <a:rPr lang="en-US" dirty="0">
                <a:solidFill>
                  <a:srgbClr val="000000"/>
                </a:solidFill>
                <a:latin typeface="Tw Cen MT" panose="020B0602020104020603"/>
              </a:rPr>
              <a:t>on</a:t>
            </a:r>
            <a:r>
              <a:rPr lang="en-US" spc="-25" dirty="0">
                <a:solidFill>
                  <a:srgbClr val="000000"/>
                </a:solidFill>
                <a:latin typeface="Tw Cen MT" panose="020B0602020104020603"/>
              </a:rPr>
              <a:t> </a:t>
            </a:r>
            <a:r>
              <a:rPr lang="en-US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w Cen MT" panose="020B0602020104020603"/>
              </a:rPr>
              <a:t>Further Shelf or Location</a:t>
            </a:r>
            <a:endParaRPr lang="en-US" u="sng" spc="-2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w Cen MT" panose="020B0602020104020603"/>
            </a:endParaRPr>
          </a:p>
          <a:p>
            <a:pPr marL="793750">
              <a:lnSpc>
                <a:spcPct val="100000"/>
              </a:lnSpc>
              <a:buClr>
                <a:srgbClr val="1CADE4"/>
              </a:buClr>
            </a:pPr>
            <a:endParaRPr lang="en-US" dirty="0">
              <a:solidFill>
                <a:prstClr val="black"/>
              </a:solidFill>
              <a:latin typeface="Tw Cen MT" panose="020B0602020104020603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11E0C-6F6F-FB8B-6EEF-AC57D888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321AF8-8AEC-3BB2-FB56-B35137CA70C7}"/>
              </a:ext>
            </a:extLst>
          </p:cNvPr>
          <p:cNvSpPr/>
          <p:nvPr/>
        </p:nvSpPr>
        <p:spPr>
          <a:xfrm>
            <a:off x="2195645" y="370439"/>
            <a:ext cx="7800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SEITON ( ORGANIZING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CEABCD-5EB1-7A62-345D-30A110AB149B}"/>
              </a:ext>
            </a:extLst>
          </p:cNvPr>
          <p:cNvSpPr/>
          <p:nvPr/>
        </p:nvSpPr>
        <p:spPr>
          <a:xfrm>
            <a:off x="-173736" y="1175111"/>
            <a:ext cx="10972799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Classifying items by use and arranging 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Them to minimize search time and 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effort.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Each item must have designated place,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name, and volume(allowable qty to keep)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Flooring is marked  where to place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table, chairs, cabinet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 if  un marked, then probably, it should not be there !</a:t>
            </a:r>
          </a:p>
        </p:txBody>
      </p:sp>
    </p:spTree>
    <p:extLst>
      <p:ext uri="{BB962C8B-B14F-4D97-AF65-F5344CB8AC3E}">
        <p14:creationId xmlns:p14="http://schemas.microsoft.com/office/powerpoint/2010/main" val="2569961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FE0C0-DD57-693E-BB14-8A1241C55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35E5A6-A08C-7BF7-5C49-3DFFB20DD93F}"/>
              </a:ext>
            </a:extLst>
          </p:cNvPr>
          <p:cNvSpPr/>
          <p:nvPr/>
        </p:nvSpPr>
        <p:spPr>
          <a:xfrm>
            <a:off x="2195645" y="370439"/>
            <a:ext cx="7800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SEITON ( ORGANIZING)</a:t>
            </a:r>
            <a:endParaRPr lang="en-US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98ABCB-C8F3-A623-3CE3-BA93AEB08CE5}"/>
              </a:ext>
            </a:extLst>
          </p:cNvPr>
          <p:cNvSpPr/>
          <p:nvPr/>
        </p:nvSpPr>
        <p:spPr>
          <a:xfrm>
            <a:off x="926293" y="1440287"/>
            <a:ext cx="8638647" cy="50167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Silhouettes may be drawn where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tools are to be stored so we could 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easily figure out where to return the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en-US" sz="40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tems. Likewise, we could easily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determine if unreturned  or  missing.</a:t>
            </a:r>
          </a:p>
          <a:p>
            <a:pPr algn="ctr"/>
            <a:r>
              <a:rPr lang="en-US" sz="40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</a:t>
            </a:r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manufacturing, checking of 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40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hese tools  must be done at the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 and before end of work.</a:t>
            </a:r>
            <a:endParaRPr lang="en-US" sz="40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3967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E1FE2-4151-26FE-4816-9F33E431B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BBD23E-A5C0-AE46-AFF9-9F85727CA66C}"/>
              </a:ext>
            </a:extLst>
          </p:cNvPr>
          <p:cNvSpPr/>
          <p:nvPr/>
        </p:nvSpPr>
        <p:spPr>
          <a:xfrm>
            <a:off x="2195645" y="370439"/>
            <a:ext cx="7800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SEITON ( ORGANIZING)</a:t>
            </a:r>
            <a:endParaRPr lang="en-US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D20827-8348-E8C2-CF38-424CEBC6337D}"/>
              </a:ext>
            </a:extLst>
          </p:cNvPr>
          <p:cNvSpPr/>
          <p:nvPr/>
        </p:nvSpPr>
        <p:spPr>
          <a:xfrm>
            <a:off x="747113" y="1440287"/>
            <a:ext cx="8997015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Lines on the floor  use different colors 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paint or tapes, to distinguish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good products from defective parts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good to use tools from tools for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repair or for checking.</a:t>
            </a:r>
          </a:p>
        </p:txBody>
      </p:sp>
    </p:spTree>
    <p:extLst>
      <p:ext uri="{BB962C8B-B14F-4D97-AF65-F5344CB8AC3E}">
        <p14:creationId xmlns:p14="http://schemas.microsoft.com/office/powerpoint/2010/main" val="149518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AE629-1B05-0AF0-20E1-94BF3226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7AFA98-A4A3-2172-3C73-09EB9CCF47E3}"/>
              </a:ext>
            </a:extLst>
          </p:cNvPr>
          <p:cNvSpPr/>
          <p:nvPr/>
        </p:nvSpPr>
        <p:spPr>
          <a:xfrm>
            <a:off x="2195645" y="370439"/>
            <a:ext cx="7800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SEITON ( ORGANIZING)</a:t>
            </a:r>
            <a:endParaRPr lang="en-US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76676-74BC-E8FF-1B34-1BA23A7F0881}"/>
              </a:ext>
            </a:extLst>
          </p:cNvPr>
          <p:cNvSpPr/>
          <p:nvPr/>
        </p:nvSpPr>
        <p:spPr>
          <a:xfrm>
            <a:off x="747113" y="1440287"/>
            <a:ext cx="8997015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Lines on the floor  use different colors 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paint or tapes, to distinguish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good products from defective parts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good to use tools from tools for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repair or for checking.</a:t>
            </a:r>
          </a:p>
        </p:txBody>
      </p:sp>
    </p:spTree>
    <p:extLst>
      <p:ext uri="{BB962C8B-B14F-4D97-AF65-F5344CB8AC3E}">
        <p14:creationId xmlns:p14="http://schemas.microsoft.com/office/powerpoint/2010/main" val="318561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7463" y="3047"/>
            <a:ext cx="7297674" cy="805434"/>
            <a:chOff x="283463" y="3047"/>
            <a:chExt cx="7297674" cy="8054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463" y="42671"/>
              <a:ext cx="7297674" cy="6347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3087" y="82295"/>
              <a:ext cx="7165975" cy="502920"/>
            </a:xfrm>
            <a:custGeom>
              <a:avLst/>
              <a:gdLst/>
              <a:ahLst/>
              <a:cxnLst/>
              <a:rect l="l" t="t" r="r" b="b"/>
              <a:pathLst>
                <a:path w="7165975" h="502920">
                  <a:moveTo>
                    <a:pt x="7082028" y="0"/>
                  </a:moveTo>
                  <a:lnTo>
                    <a:pt x="83819" y="0"/>
                  </a:lnTo>
                  <a:lnTo>
                    <a:pt x="51193" y="6578"/>
                  </a:lnTo>
                  <a:lnTo>
                    <a:pt x="24550" y="24526"/>
                  </a:lnTo>
                  <a:lnTo>
                    <a:pt x="6587" y="51167"/>
                  </a:lnTo>
                  <a:lnTo>
                    <a:pt x="0" y="83820"/>
                  </a:lnTo>
                  <a:lnTo>
                    <a:pt x="0" y="419100"/>
                  </a:lnTo>
                  <a:lnTo>
                    <a:pt x="6587" y="451752"/>
                  </a:lnTo>
                  <a:lnTo>
                    <a:pt x="24550" y="478393"/>
                  </a:lnTo>
                  <a:lnTo>
                    <a:pt x="51193" y="496341"/>
                  </a:lnTo>
                  <a:lnTo>
                    <a:pt x="83819" y="502919"/>
                  </a:lnTo>
                  <a:lnTo>
                    <a:pt x="7082028" y="502919"/>
                  </a:lnTo>
                  <a:lnTo>
                    <a:pt x="7114627" y="496341"/>
                  </a:lnTo>
                  <a:lnTo>
                    <a:pt x="7141273" y="478393"/>
                  </a:lnTo>
                  <a:lnTo>
                    <a:pt x="7159251" y="451752"/>
                  </a:lnTo>
                  <a:lnTo>
                    <a:pt x="7165847" y="419100"/>
                  </a:lnTo>
                  <a:lnTo>
                    <a:pt x="7165847" y="83820"/>
                  </a:lnTo>
                  <a:lnTo>
                    <a:pt x="7159251" y="51167"/>
                  </a:lnTo>
                  <a:lnTo>
                    <a:pt x="7141273" y="24526"/>
                  </a:lnTo>
                  <a:lnTo>
                    <a:pt x="7114627" y="6578"/>
                  </a:lnTo>
                  <a:lnTo>
                    <a:pt x="7082028" y="0"/>
                  </a:lnTo>
                  <a:close/>
                </a:path>
              </a:pathLst>
            </a:custGeom>
            <a:solidFill>
              <a:srgbClr val="009B49"/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23087" y="82295"/>
              <a:ext cx="7165975" cy="502920"/>
            </a:xfrm>
            <a:custGeom>
              <a:avLst/>
              <a:gdLst/>
              <a:ahLst/>
              <a:cxnLst/>
              <a:rect l="l" t="t" r="r" b="b"/>
              <a:pathLst>
                <a:path w="7165975" h="502920">
                  <a:moveTo>
                    <a:pt x="0" y="83820"/>
                  </a:moveTo>
                  <a:lnTo>
                    <a:pt x="6587" y="51167"/>
                  </a:lnTo>
                  <a:lnTo>
                    <a:pt x="24550" y="24526"/>
                  </a:lnTo>
                  <a:lnTo>
                    <a:pt x="51193" y="6578"/>
                  </a:lnTo>
                  <a:lnTo>
                    <a:pt x="83819" y="0"/>
                  </a:lnTo>
                  <a:lnTo>
                    <a:pt x="7082028" y="0"/>
                  </a:lnTo>
                  <a:lnTo>
                    <a:pt x="7114627" y="6578"/>
                  </a:lnTo>
                  <a:lnTo>
                    <a:pt x="7141273" y="24526"/>
                  </a:lnTo>
                  <a:lnTo>
                    <a:pt x="7159251" y="51167"/>
                  </a:lnTo>
                  <a:lnTo>
                    <a:pt x="7165847" y="83820"/>
                  </a:lnTo>
                  <a:lnTo>
                    <a:pt x="7165847" y="419100"/>
                  </a:lnTo>
                  <a:lnTo>
                    <a:pt x="7159251" y="451752"/>
                  </a:lnTo>
                  <a:lnTo>
                    <a:pt x="7141273" y="478393"/>
                  </a:lnTo>
                  <a:lnTo>
                    <a:pt x="7114627" y="496341"/>
                  </a:lnTo>
                  <a:lnTo>
                    <a:pt x="7082028" y="502919"/>
                  </a:lnTo>
                  <a:lnTo>
                    <a:pt x="83819" y="502919"/>
                  </a:lnTo>
                  <a:lnTo>
                    <a:pt x="51193" y="496341"/>
                  </a:lnTo>
                  <a:lnTo>
                    <a:pt x="24550" y="478393"/>
                  </a:lnTo>
                  <a:lnTo>
                    <a:pt x="6587" y="451752"/>
                  </a:lnTo>
                  <a:lnTo>
                    <a:pt x="0" y="419100"/>
                  </a:lnTo>
                  <a:lnTo>
                    <a:pt x="0" y="83820"/>
                  </a:lnTo>
                  <a:close/>
                </a:path>
              </a:pathLst>
            </a:custGeom>
            <a:ln w="243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223" y="3047"/>
              <a:ext cx="1552194" cy="80543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1824" y="2490216"/>
            <a:ext cx="6388608" cy="400507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06270" y="-76565"/>
            <a:ext cx="7929245" cy="269113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296545" defTabSz="457200">
              <a:spcBef>
                <a:spcPts val="1425"/>
              </a:spcBef>
            </a:pPr>
            <a:r>
              <a:rPr sz="2800" spc="-10" dirty="0">
                <a:solidFill>
                  <a:srgbClr val="FFFFFF"/>
                </a:solidFill>
                <a:latin typeface="Arial Black"/>
                <a:cs typeface="Arial Black"/>
              </a:rPr>
              <a:t>Seiso</a:t>
            </a:r>
            <a:endParaRPr sz="2800" dirty="0">
              <a:solidFill>
                <a:prstClr val="black"/>
              </a:solidFill>
              <a:latin typeface="Arial Black"/>
              <a:cs typeface="Arial Black"/>
            </a:endParaRPr>
          </a:p>
          <a:p>
            <a:pPr marL="12700" defTabSz="457200">
              <a:spcBef>
                <a:spcPts val="1330"/>
              </a:spcBef>
            </a:pPr>
            <a:r>
              <a:rPr sz="2800" b="1" dirty="0">
                <a:solidFill>
                  <a:prstClr val="black"/>
                </a:solidFill>
                <a:latin typeface="Arial"/>
                <a:cs typeface="Arial"/>
              </a:rPr>
              <a:t>Cleaning</a:t>
            </a:r>
            <a:r>
              <a:rPr sz="2800" b="1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800" b="1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prstClr val="black"/>
                </a:solidFill>
                <a:latin typeface="Arial"/>
                <a:cs typeface="Arial"/>
              </a:rPr>
              <a:t>Paglilinis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91770" marR="5080" indent="397510" defTabSz="457200">
              <a:lnSpc>
                <a:spcPct val="111500"/>
              </a:lnSpc>
              <a:spcBef>
                <a:spcPts val="370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Cleaning</a:t>
            </a:r>
            <a:r>
              <a:rPr sz="28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prstClr val="black"/>
                </a:solidFill>
                <a:latin typeface="Arial"/>
                <a:cs typeface="Arial"/>
              </a:rPr>
              <a:t>frequently.</a:t>
            </a:r>
            <a:r>
              <a:rPr sz="2800" spc="-1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All</a:t>
            </a:r>
            <a:r>
              <a:rPr sz="28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members</a:t>
            </a:r>
            <a:r>
              <a:rPr sz="28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join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8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clean together.</a:t>
            </a:r>
            <a:r>
              <a:rPr sz="2800" spc="-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Find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cause</a:t>
            </a:r>
            <a:r>
              <a:rPr sz="2800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dirt</a:t>
            </a:r>
            <a:r>
              <a:rPr sz="28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8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take</a:t>
            </a:r>
            <a:r>
              <a:rPr sz="28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action</a:t>
            </a:r>
            <a:r>
              <a:rPr sz="28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Prevent</a:t>
            </a:r>
            <a:r>
              <a:rPr sz="28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prstClr val="black"/>
                </a:solidFill>
                <a:latin typeface="Arial"/>
                <a:cs typeface="Arial"/>
              </a:rPr>
              <a:t>it.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E8C2E974-AC83-55A4-29BB-3D374804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972CF669-E1C8-4B33-B993-A4ABE06D684E}" type="datetime1">
              <a:rPr lang="en-US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pPr defTabSz="457200"/>
              <a:t>7/19/2025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E7A15D8-1FCE-EA2C-822D-5B33AEA3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 defTabSz="457200">
              <a:spcBef>
                <a:spcPts val="15"/>
              </a:spcBef>
            </a:pPr>
            <a:r>
              <a:rPr lang="en-PH" spc="-10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t>INLET 2025</a:t>
            </a:r>
            <a:endParaRPr lang="en-PH" spc="-10" dirty="0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5EDFE-C012-7B08-5845-9D5A29D15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124F28-4876-3058-7592-D9B5041AD468}"/>
              </a:ext>
            </a:extLst>
          </p:cNvPr>
          <p:cNvSpPr/>
          <p:nvPr/>
        </p:nvSpPr>
        <p:spPr>
          <a:xfrm>
            <a:off x="563890" y="489311"/>
            <a:ext cx="6748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SEISO (SCRUB, CLEAN)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AFE7CD-F35B-DEAF-6461-6654803F76F4}"/>
              </a:ext>
            </a:extLst>
          </p:cNvPr>
          <p:cNvSpPr/>
          <p:nvPr/>
        </p:nvSpPr>
        <p:spPr>
          <a:xfrm>
            <a:off x="247825" y="1504295"/>
            <a:ext cx="9026317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SEISO means cleaning the working </a:t>
            </a:r>
          </a:p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nvironment, including machines and </a:t>
            </a:r>
          </a:p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tools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 well as the floors, walls and other</a:t>
            </a:r>
          </a:p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area of the workplace.</a:t>
            </a:r>
          </a:p>
          <a:p>
            <a:pPr algn="ctr"/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7959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639D7-B80A-2C67-CC99-297E8716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83E4C6-56F3-B98D-63EE-7FB2FE01EC34}"/>
              </a:ext>
            </a:extLst>
          </p:cNvPr>
          <p:cNvSpPr/>
          <p:nvPr/>
        </p:nvSpPr>
        <p:spPr>
          <a:xfrm>
            <a:off x="563890" y="489311"/>
            <a:ext cx="6748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SEISO (SCRUB, CLEAN)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91ABBC-8104-DF7C-35DF-6A425B62E450}"/>
              </a:ext>
            </a:extLst>
          </p:cNvPr>
          <p:cNvSpPr/>
          <p:nvPr/>
        </p:nvSpPr>
        <p:spPr>
          <a:xfrm>
            <a:off x="4603728" y="1504295"/>
            <a:ext cx="31451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  <a:p>
            <a:pPr algn="ctr"/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AA5EFC-AB81-E272-753C-0BD331049BB5}"/>
              </a:ext>
            </a:extLst>
          </p:cNvPr>
          <p:cNvSpPr/>
          <p:nvPr/>
        </p:nvSpPr>
        <p:spPr>
          <a:xfrm>
            <a:off x="430649" y="1421999"/>
            <a:ext cx="9556783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Seiso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checking, for example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 operator cleaning the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achine can find many 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alfunctions when the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achine is covered with oil,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soot and dust.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833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A9A74-3E74-AF71-0FC4-34A6A9DB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0428C9-389B-2378-0DF2-D4C18C72C968}"/>
              </a:ext>
            </a:extLst>
          </p:cNvPr>
          <p:cNvSpPr/>
          <p:nvPr/>
        </p:nvSpPr>
        <p:spPr>
          <a:xfrm>
            <a:off x="563890" y="489311"/>
            <a:ext cx="6748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SEISO (SCRUB, CLEAN)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EFA504-F6D0-DDC2-052A-E40CA457C47F}"/>
              </a:ext>
            </a:extLst>
          </p:cNvPr>
          <p:cNvSpPr/>
          <p:nvPr/>
        </p:nvSpPr>
        <p:spPr>
          <a:xfrm>
            <a:off x="4603728" y="1504295"/>
            <a:ext cx="31451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  <a:p>
            <a:pPr algn="ctr"/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A759B7-DD56-4BFA-3BF6-5F2871D46255}"/>
              </a:ext>
            </a:extLst>
          </p:cNvPr>
          <p:cNvSpPr/>
          <p:nvPr/>
        </p:nvSpPr>
        <p:spPr>
          <a:xfrm>
            <a:off x="184303" y="1421999"/>
            <a:ext cx="10049481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Seiso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checking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While cleaning the ceiling , walls and 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flooring of our house, we may discover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faulty electrical wire which could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caused fire or someone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 electrocuted. </a:t>
            </a:r>
          </a:p>
        </p:txBody>
      </p:sp>
    </p:spTree>
    <p:extLst>
      <p:ext uri="{BB962C8B-B14F-4D97-AF65-F5344CB8AC3E}">
        <p14:creationId xmlns:p14="http://schemas.microsoft.com/office/powerpoint/2010/main" val="193249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FF871-A2E1-9441-590F-9C4329858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B30543-F9F8-04DA-E570-57E7B82C1211}"/>
              </a:ext>
            </a:extLst>
          </p:cNvPr>
          <p:cNvSpPr/>
          <p:nvPr/>
        </p:nvSpPr>
        <p:spPr>
          <a:xfrm>
            <a:off x="301751" y="306431"/>
            <a:ext cx="806780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DEFINITION OF 5S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92517-24C9-CC5A-24EE-160176C6620E}"/>
              </a:ext>
            </a:extLst>
          </p:cNvPr>
          <p:cNvSpPr/>
          <p:nvPr/>
        </p:nvSpPr>
        <p:spPr>
          <a:xfrm>
            <a:off x="951722" y="2426161"/>
            <a:ext cx="9454597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Checklist for good </a:t>
            </a:r>
            <a:r>
              <a:rPr lang="en-US" sz="5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house</a:t>
            </a:r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</a:p>
          <a:p>
            <a:pPr algn="ctr"/>
            <a:r>
              <a:rPr lang="en-US" sz="540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</a:t>
            </a:r>
            <a:r>
              <a:rPr lang="en-US" sz="5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eeping</a:t>
            </a:r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achieve greater</a:t>
            </a:r>
          </a:p>
          <a:p>
            <a:pPr algn="ctr"/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order</a:t>
            </a:r>
            <a:r>
              <a:rPr lang="en-US" sz="5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efficiency and</a:t>
            </a:r>
          </a:p>
          <a:p>
            <a:pPr algn="ctr"/>
            <a:r>
              <a:rPr lang="en-US" sz="540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en-US" sz="5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iscipline</a:t>
            </a:r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 the workplace</a:t>
            </a: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993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133600" y="856039"/>
            <a:ext cx="170815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defTabSz="457200">
              <a:spcBef>
                <a:spcPts val="110"/>
              </a:spcBef>
            </a:pPr>
            <a:r>
              <a:rPr sz="2800" spc="-10" dirty="0">
                <a:solidFill>
                  <a:prstClr val="black"/>
                </a:solidFill>
                <a:latin typeface="Arial Black"/>
                <a:cs typeface="Arial Black"/>
              </a:rPr>
              <a:t>Example</a:t>
            </a:r>
            <a:endParaRPr sz="2800" dirty="0">
              <a:solidFill>
                <a:prstClr val="black"/>
              </a:solidFill>
              <a:latin typeface="Arial Black"/>
              <a:cs typeface="Arial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49966" y="1507232"/>
            <a:ext cx="2470150" cy="2433955"/>
            <a:chOff x="825966" y="1507231"/>
            <a:chExt cx="2470150" cy="24339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66" y="1507231"/>
              <a:ext cx="2469724" cy="24132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007" y="1520951"/>
              <a:ext cx="2417064" cy="242011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852924" y="4331120"/>
            <a:ext cx="1476375" cy="222250"/>
            <a:chOff x="1328923" y="4331120"/>
            <a:chExt cx="1476375" cy="2222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923" y="4331120"/>
              <a:ext cx="1476003" cy="2218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389" y="4335780"/>
              <a:ext cx="1445895" cy="19011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467457" y="4570222"/>
            <a:ext cx="221996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 defTabSz="457200">
              <a:spcBef>
                <a:spcPts val="105"/>
              </a:spcBef>
            </a:pP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Wash</a:t>
            </a:r>
            <a:r>
              <a:rPr sz="1600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uniforms</a:t>
            </a:r>
            <a:r>
              <a:rPr sz="1600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Arial"/>
                <a:cs typeface="Arial"/>
              </a:rPr>
              <a:t>following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57200"/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6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Arial"/>
                <a:cs typeface="Arial"/>
              </a:rPr>
              <a:t>Rules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88615" y="1612391"/>
            <a:ext cx="2458085" cy="2404110"/>
            <a:chOff x="3564614" y="1612391"/>
            <a:chExt cx="2458085" cy="240411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4614" y="1744930"/>
              <a:ext cx="2457483" cy="22715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9207" y="1612391"/>
              <a:ext cx="2386584" cy="233781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449803" y="4328143"/>
            <a:ext cx="1701800" cy="223520"/>
            <a:chOff x="3925803" y="4328143"/>
            <a:chExt cx="1701800" cy="22352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5803" y="4328143"/>
              <a:ext cx="1701586" cy="2233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9506" y="4332605"/>
              <a:ext cx="1674495" cy="19342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530088" y="4570222"/>
            <a:ext cx="151638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defTabSz="457200">
              <a:spcBef>
                <a:spcPts val="105"/>
              </a:spcBef>
            </a:pP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Using</a:t>
            </a:r>
            <a:r>
              <a:rPr sz="16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Gloves</a:t>
            </a:r>
            <a:r>
              <a:rPr sz="16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106680" defTabSz="457200"/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handling</a:t>
            </a:r>
            <a:r>
              <a:rPr sz="1600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prstClr val="black"/>
                </a:solidFill>
                <a:latin typeface="Arial"/>
                <a:cs typeface="Arial"/>
              </a:rPr>
              <a:t>Parts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711059" y="1554099"/>
            <a:ext cx="2592070" cy="2592070"/>
            <a:chOff x="6187059" y="1554099"/>
            <a:chExt cx="2592070" cy="259207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5295" y="2023660"/>
              <a:ext cx="1572720" cy="190504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25159" y="1592199"/>
              <a:ext cx="2515870" cy="2515870"/>
            </a:xfrm>
            <a:custGeom>
              <a:avLst/>
              <a:gdLst/>
              <a:ahLst/>
              <a:cxnLst/>
              <a:rect l="l" t="t" r="r" b="b"/>
              <a:pathLst>
                <a:path w="2515870" h="2515870">
                  <a:moveTo>
                    <a:pt x="1905508" y="0"/>
                  </a:moveTo>
                  <a:lnTo>
                    <a:pt x="1257681" y="647826"/>
                  </a:lnTo>
                  <a:lnTo>
                    <a:pt x="609854" y="0"/>
                  </a:lnTo>
                  <a:lnTo>
                    <a:pt x="0" y="609853"/>
                  </a:lnTo>
                  <a:lnTo>
                    <a:pt x="647826" y="1257680"/>
                  </a:lnTo>
                  <a:lnTo>
                    <a:pt x="0" y="1905508"/>
                  </a:lnTo>
                  <a:lnTo>
                    <a:pt x="609854" y="2515362"/>
                  </a:lnTo>
                  <a:lnTo>
                    <a:pt x="1257681" y="1867535"/>
                  </a:lnTo>
                  <a:lnTo>
                    <a:pt x="1905508" y="2515362"/>
                  </a:lnTo>
                  <a:lnTo>
                    <a:pt x="2515362" y="1905508"/>
                  </a:lnTo>
                  <a:lnTo>
                    <a:pt x="1867535" y="1257680"/>
                  </a:lnTo>
                  <a:lnTo>
                    <a:pt x="2515362" y="609853"/>
                  </a:lnTo>
                  <a:lnTo>
                    <a:pt x="1905508" y="0"/>
                  </a:lnTo>
                  <a:close/>
                </a:path>
              </a:pathLst>
            </a:custGeom>
            <a:solidFill>
              <a:srgbClr val="FF0000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225159" y="1592199"/>
              <a:ext cx="2515870" cy="2515870"/>
            </a:xfrm>
            <a:custGeom>
              <a:avLst/>
              <a:gdLst/>
              <a:ahLst/>
              <a:cxnLst/>
              <a:rect l="l" t="t" r="r" b="b"/>
              <a:pathLst>
                <a:path w="2515870" h="2515870">
                  <a:moveTo>
                    <a:pt x="0" y="609853"/>
                  </a:moveTo>
                  <a:lnTo>
                    <a:pt x="609854" y="0"/>
                  </a:lnTo>
                  <a:lnTo>
                    <a:pt x="1257681" y="647826"/>
                  </a:lnTo>
                  <a:lnTo>
                    <a:pt x="1905508" y="0"/>
                  </a:lnTo>
                  <a:lnTo>
                    <a:pt x="2515362" y="609853"/>
                  </a:lnTo>
                  <a:lnTo>
                    <a:pt x="1867535" y="1257680"/>
                  </a:lnTo>
                  <a:lnTo>
                    <a:pt x="2515362" y="1905508"/>
                  </a:lnTo>
                  <a:lnTo>
                    <a:pt x="1905508" y="2515362"/>
                  </a:lnTo>
                  <a:lnTo>
                    <a:pt x="1257681" y="1867535"/>
                  </a:lnTo>
                  <a:lnTo>
                    <a:pt x="609854" y="2515362"/>
                  </a:lnTo>
                  <a:lnTo>
                    <a:pt x="0" y="1905508"/>
                  </a:lnTo>
                  <a:lnTo>
                    <a:pt x="647826" y="1257680"/>
                  </a:lnTo>
                  <a:lnTo>
                    <a:pt x="0" y="609853"/>
                  </a:lnTo>
                  <a:close/>
                </a:path>
              </a:pathLst>
            </a:custGeom>
            <a:ln w="762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defTabSz="457200"/>
              <a:endParaRPr>
                <a:solidFill>
                  <a:prstClr val="black"/>
                </a:solidFill>
                <a:latin typeface="Tw Cen MT" panose="020B0602020104020603"/>
              </a:endParaRPr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412465" y="4331120"/>
            <a:ext cx="1360805" cy="222250"/>
            <a:chOff x="6888464" y="4331120"/>
            <a:chExt cx="1360805" cy="22225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8464" y="4331120"/>
              <a:ext cx="1360200" cy="2218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93051" y="4335780"/>
              <a:ext cx="1333119" cy="19011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210804" y="4570222"/>
            <a:ext cx="173101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 defTabSz="457200">
              <a:spcBef>
                <a:spcPts val="105"/>
              </a:spcBef>
            </a:pP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r>
              <a:rPr sz="16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using</a:t>
            </a:r>
            <a:r>
              <a:rPr sz="16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any</a:t>
            </a:r>
            <a:r>
              <a:rPr sz="16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prstClr val="black"/>
                </a:solidFill>
                <a:latin typeface="Arial"/>
                <a:cs typeface="Arial"/>
              </a:rPr>
              <a:t>form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7620" algn="ctr" defTabSz="457200"/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6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Arial"/>
                <a:cs typeface="Arial"/>
              </a:rPr>
              <a:t>Cosmetics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EDDDC6CF-E0CD-CE30-36DC-8ADB9BB9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9869EA99-624A-4BC3-B2F5-022ABFAA6D4B}" type="datetime1">
              <a:rPr lang="en-US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pPr defTabSz="457200"/>
              <a:t>7/19/2025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8C802265-DF15-1A76-8965-4E967890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 defTabSz="457200">
              <a:spcBef>
                <a:spcPts val="15"/>
              </a:spcBef>
            </a:pPr>
            <a:r>
              <a:rPr lang="en-PH" spc="-10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t>INLET 2025</a:t>
            </a:r>
            <a:endParaRPr lang="en-PH" spc="-10" dirty="0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24F897-E25B-D785-7C67-E19B51628319}"/>
              </a:ext>
            </a:extLst>
          </p:cNvPr>
          <p:cNvSpPr/>
          <p:nvPr/>
        </p:nvSpPr>
        <p:spPr>
          <a:xfrm>
            <a:off x="1317852" y="32111"/>
            <a:ext cx="5423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SEIKETSU ( SYSTEMATIZE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5F2E-DE9C-2B2A-A4D8-393961B6A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143F9-F70C-DC0B-72AF-525CF49C9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5" y="155382"/>
            <a:ext cx="5962405" cy="15180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B59905-DB23-4DA7-2CA0-39F43D0B71FF}"/>
              </a:ext>
            </a:extLst>
          </p:cNvPr>
          <p:cNvSpPr/>
          <p:nvPr/>
        </p:nvSpPr>
        <p:spPr>
          <a:xfrm>
            <a:off x="646444" y="1540871"/>
            <a:ext cx="9728690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Keeping ourselves clean such as 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earing proper working clothes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 Japanese usually wears uniforms)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afety glasses, gloves, and shoes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while maintaining a clean and healthy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nvironment.</a:t>
            </a:r>
          </a:p>
        </p:txBody>
      </p:sp>
    </p:spTree>
    <p:extLst>
      <p:ext uri="{BB962C8B-B14F-4D97-AF65-F5344CB8AC3E}">
        <p14:creationId xmlns:p14="http://schemas.microsoft.com/office/powerpoint/2010/main" val="3512136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BCDE9-8B5F-D9CE-168D-5951D42A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97ED7-7CDE-F1D0-0F43-20E19FC8A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5" y="155382"/>
            <a:ext cx="5962405" cy="1518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903F6D-010A-3CB9-40D0-1D572BC431AC}"/>
              </a:ext>
            </a:extLst>
          </p:cNvPr>
          <p:cNvSpPr/>
          <p:nvPr/>
        </p:nvSpPr>
        <p:spPr>
          <a:xfrm>
            <a:off x="880480" y="2007215"/>
            <a:ext cx="8565678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seiri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seiton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40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seiso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should </a:t>
            </a:r>
          </a:p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ake place and who should 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 per </a:t>
            </a:r>
          </a:p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while promoting 100%</a:t>
            </a:r>
          </a:p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nvolvement</a:t>
            </a:r>
          </a:p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housekeeping activities</a:t>
            </a:r>
          </a:p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be part of annual planning </a:t>
            </a:r>
          </a:p>
        </p:txBody>
      </p:sp>
    </p:spTree>
    <p:extLst>
      <p:ext uri="{BB962C8B-B14F-4D97-AF65-F5344CB8AC3E}">
        <p14:creationId xmlns:p14="http://schemas.microsoft.com/office/powerpoint/2010/main" val="3994937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173224" y="919733"/>
            <a:ext cx="14916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defTabSz="457200">
              <a:spcBef>
                <a:spcPts val="105"/>
              </a:spcBef>
            </a:pPr>
            <a:r>
              <a:rPr sz="2800" b="1" spc="-10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2622" y="4309110"/>
            <a:ext cx="2286787" cy="2404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5492" y="4660772"/>
            <a:ext cx="932180" cy="1432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8900" y="4915535"/>
            <a:ext cx="1588211" cy="1934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6751" y="2206521"/>
            <a:ext cx="2630424" cy="17716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89347" y="4140454"/>
            <a:ext cx="2190623" cy="24345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73320" y="4448302"/>
            <a:ext cx="1622171" cy="19024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13933" y="4800091"/>
            <a:ext cx="932180" cy="1432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84749" y="5054853"/>
            <a:ext cx="1587627" cy="19329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977385" y="1780033"/>
            <a:ext cx="5450205" cy="2356485"/>
            <a:chOff x="3453384" y="1780032"/>
            <a:chExt cx="5450205" cy="235648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53384" y="1978152"/>
              <a:ext cx="2673095" cy="20147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9048" y="1780032"/>
              <a:ext cx="2804159" cy="2356104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24596" y="4305934"/>
            <a:ext cx="2368930" cy="5450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9698" y="4915535"/>
            <a:ext cx="1493266" cy="193421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DBE1E792-8C1D-BBE8-AC66-7BFC92EA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CA355FEA-76CE-4B5E-B24A-AA4D483E716F}" type="datetime1">
              <a:rPr lang="en-US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pPr defTabSz="457200"/>
              <a:t>7/19/2025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4965BD47-6A0A-5729-C4F6-54E65071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 defTabSz="457200">
              <a:spcBef>
                <a:spcPts val="15"/>
              </a:spcBef>
            </a:pPr>
            <a:r>
              <a:rPr lang="en-PH" spc="-10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t>INLET 2025</a:t>
            </a:r>
            <a:endParaRPr lang="en-PH" spc="-10" dirty="0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94DF66-FEEA-6866-2086-95398ABED5CB}"/>
              </a:ext>
            </a:extLst>
          </p:cNvPr>
          <p:cNvSpPr/>
          <p:nvPr/>
        </p:nvSpPr>
        <p:spPr>
          <a:xfrm>
            <a:off x="888382" y="123551"/>
            <a:ext cx="8751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Shitsuke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 Standardize/Self-discipline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6DE0-5611-F3D6-3081-C5528B6D2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03D0AE-D66E-1AD9-4C70-3DBE70BA6C70}"/>
              </a:ext>
            </a:extLst>
          </p:cNvPr>
          <p:cNvSpPr/>
          <p:nvPr/>
        </p:nvSpPr>
        <p:spPr>
          <a:xfrm>
            <a:off x="888382" y="123551"/>
            <a:ext cx="8751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solidFill>
                  <a:srgbClr val="1CAD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/>
              </a:rPr>
              <a:t>Shitsuke</a:t>
            </a:r>
            <a:r>
              <a:rPr lang="en-US" sz="4400" dirty="0">
                <a:ln w="0"/>
                <a:solidFill>
                  <a:srgbClr val="1CAD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/>
              </a:rPr>
              <a:t> ( Standardize/Self-discipline</a:t>
            </a:r>
            <a:r>
              <a:rPr lang="en-US" sz="5400" dirty="0">
                <a:ln w="0"/>
                <a:solidFill>
                  <a:srgbClr val="1CAD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03B8C0-35A8-EEA6-8B2A-C228AAB81645}"/>
              </a:ext>
            </a:extLst>
          </p:cNvPr>
          <p:cNvSpPr/>
          <p:nvPr/>
        </p:nvSpPr>
        <p:spPr>
          <a:xfrm>
            <a:off x="600035" y="1979783"/>
            <a:ext cx="8998553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SHITSUKE </a:t>
            </a:r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means self- discipline </a:t>
            </a:r>
          </a:p>
          <a:p>
            <a:pPr algn="ctr"/>
            <a:r>
              <a:rPr lang="en-US" sz="40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People who continuously practice the 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gains of  4S, who make a </a:t>
            </a:r>
            <a:r>
              <a:rPr lang="en-US" sz="4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habit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making these activities </a:t>
            </a:r>
            <a:r>
              <a:rPr lang="en-US" sz="4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</a:t>
            </a:r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of daily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 </a:t>
            </a:r>
            <a:endParaRPr lang="en-US" sz="40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3986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33C9-2649-CAB7-F059-F0D97CFD8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A1C7EB-0B71-6D08-1FF5-5689C8320F1D}"/>
              </a:ext>
            </a:extLst>
          </p:cNvPr>
          <p:cNvSpPr/>
          <p:nvPr/>
        </p:nvSpPr>
        <p:spPr>
          <a:xfrm>
            <a:off x="888382" y="123551"/>
            <a:ext cx="8751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solidFill>
                  <a:srgbClr val="1CAD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/>
              </a:rPr>
              <a:t>Shitsuke</a:t>
            </a:r>
            <a:r>
              <a:rPr lang="en-US" sz="4400" dirty="0">
                <a:ln w="0"/>
                <a:solidFill>
                  <a:srgbClr val="1CAD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/>
              </a:rPr>
              <a:t> ( Standardize/Self-discipline</a:t>
            </a:r>
            <a:r>
              <a:rPr lang="en-US" sz="5400" dirty="0">
                <a:ln w="0"/>
                <a:solidFill>
                  <a:srgbClr val="1CAD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06AD3-A244-6465-4818-459F42062DEB}"/>
              </a:ext>
            </a:extLst>
          </p:cNvPr>
          <p:cNvSpPr/>
          <p:nvPr/>
        </p:nvSpPr>
        <p:spPr>
          <a:xfrm>
            <a:off x="663578" y="1979783"/>
            <a:ext cx="8871468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Employees must follow established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agreed upon rules at each step,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by the time they arrive at </a:t>
            </a:r>
            <a:r>
              <a:rPr lang="en-US" sz="40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shitsuke</a:t>
            </a:r>
            <a:endParaRPr lang="en-US" sz="40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they will have the discipline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follow such rules. </a:t>
            </a:r>
          </a:p>
          <a:p>
            <a:pPr algn="ctr"/>
            <a:r>
              <a:rPr lang="en-US" sz="4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“</a:t>
            </a:r>
            <a:r>
              <a:rPr lang="en-US" sz="4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ningas</a:t>
            </a:r>
            <a:r>
              <a:rPr lang="en-US" sz="4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kugon</a:t>
            </a:r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8542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F7B1-461F-BFFB-7548-35B4218CA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198BE4-8B3F-8D38-B334-C84C5EA3D10A}"/>
              </a:ext>
            </a:extLst>
          </p:cNvPr>
          <p:cNvSpPr/>
          <p:nvPr/>
        </p:nvSpPr>
        <p:spPr>
          <a:xfrm>
            <a:off x="888382" y="123551"/>
            <a:ext cx="8751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solidFill>
                  <a:srgbClr val="1CAD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/>
              </a:rPr>
              <a:t>Shitsuke</a:t>
            </a:r>
            <a:r>
              <a:rPr lang="en-US" sz="4400" dirty="0">
                <a:ln w="0"/>
                <a:solidFill>
                  <a:srgbClr val="1CAD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/>
              </a:rPr>
              <a:t> ( Standardize/Self-discipline</a:t>
            </a:r>
            <a:r>
              <a:rPr lang="en-US" sz="5400" dirty="0">
                <a:ln w="0"/>
                <a:solidFill>
                  <a:srgbClr val="1CAD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A9CF1-BAE8-6530-379A-EAFBEE7CE729}"/>
              </a:ext>
            </a:extLst>
          </p:cNvPr>
          <p:cNvSpPr/>
          <p:nvPr/>
        </p:nvSpPr>
        <p:spPr>
          <a:xfrm>
            <a:off x="300054" y="1979783"/>
            <a:ext cx="959852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STANDARD SHOULD INCLUDE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WAYS ON HOW TO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EVALUATE PROGRESS AT EACH OF THE</a:t>
            </a:r>
          </a:p>
          <a:p>
            <a:pPr algn="ctr"/>
            <a:r>
              <a:rPr lang="en-US" sz="4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FIVE STEPS</a:t>
            </a:r>
          </a:p>
        </p:txBody>
      </p:sp>
    </p:spTree>
    <p:extLst>
      <p:ext uri="{BB962C8B-B14F-4D97-AF65-F5344CB8AC3E}">
        <p14:creationId xmlns:p14="http://schemas.microsoft.com/office/powerpoint/2010/main" val="1922365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649EC-61C4-E63B-2E89-0582C81D7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251D03-B3D7-624E-BFD5-1C766DAEB2B2}"/>
              </a:ext>
            </a:extLst>
          </p:cNvPr>
          <p:cNvSpPr/>
          <p:nvPr/>
        </p:nvSpPr>
        <p:spPr>
          <a:xfrm>
            <a:off x="109729" y="141839"/>
            <a:ext cx="11384280" cy="54476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here are five ways to appraise the level of </a:t>
            </a:r>
          </a:p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5S at each stage</a:t>
            </a:r>
          </a:p>
          <a:p>
            <a:pPr marL="742950" indent="-742950" algn="ctr">
              <a:buAutoNum type="arabicPeriod"/>
            </a:pP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Self- evaluation</a:t>
            </a:r>
          </a:p>
          <a:p>
            <a:pPr marL="742950" indent="-742950" algn="ctr">
              <a:buAutoNum type="arabicPeriod"/>
            </a:pP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Evaluation by an expert consultant</a:t>
            </a:r>
          </a:p>
          <a:p>
            <a:pPr marL="742950" indent="-742950" algn="ctr">
              <a:buAutoNum type="arabicPeriod"/>
            </a:pP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Evaluation by a superior</a:t>
            </a:r>
          </a:p>
          <a:p>
            <a:pPr marL="742950" indent="-742950" algn="ctr">
              <a:buAutoNum type="arabicPeriod"/>
            </a:pP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combination of above</a:t>
            </a:r>
          </a:p>
          <a:p>
            <a:pPr marL="742950" indent="-742950" algn="ctr">
              <a:buAutoNum type="arabicPeriod"/>
            </a:pP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Competition among groups.</a:t>
            </a: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4188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43DA6-30E1-A796-91E2-E386311A1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B4E95D-2D52-2B48-A982-AFE699FE05CB}"/>
              </a:ext>
            </a:extLst>
          </p:cNvPr>
          <p:cNvSpPr/>
          <p:nvPr/>
        </p:nvSpPr>
        <p:spPr>
          <a:xfrm>
            <a:off x="952623" y="553319"/>
            <a:ext cx="2678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5s  ( +2)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EEE9CB-C46F-0588-C204-9744F009E125}"/>
              </a:ext>
            </a:extLst>
          </p:cNvPr>
          <p:cNvSpPr/>
          <p:nvPr/>
        </p:nvSpPr>
        <p:spPr>
          <a:xfrm>
            <a:off x="821317" y="1934063"/>
            <a:ext cx="8994898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742950" indent="-742950" algn="ctr">
              <a:buAutoNum type="arabicPeriod" startAt="6"/>
            </a:pPr>
            <a:r>
              <a:rPr lang="en-US" sz="44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SAFETY</a:t>
            </a: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-  SAFE WORK 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ENVIRONMENT, IDENTIFYING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ADDRESSING 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HAZARD.  BASIC OCCUPATIONAL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SAFETY AND HEALTH (BOSH)</a:t>
            </a:r>
          </a:p>
        </p:txBody>
      </p:sp>
    </p:spTree>
    <p:extLst>
      <p:ext uri="{BB962C8B-B14F-4D97-AF65-F5344CB8AC3E}">
        <p14:creationId xmlns:p14="http://schemas.microsoft.com/office/powerpoint/2010/main" val="1919933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A3C0C-5363-4E72-F481-6EED10DD3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3B3F9-7DDC-2169-4C9B-0AF4D3AFD884}"/>
              </a:ext>
            </a:extLst>
          </p:cNvPr>
          <p:cNvSpPr/>
          <p:nvPr/>
        </p:nvSpPr>
        <p:spPr>
          <a:xfrm>
            <a:off x="299961" y="553319"/>
            <a:ext cx="53010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5s  ( +2) </a:t>
            </a:r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SAFETY</a:t>
            </a:r>
            <a:endParaRPr lang="en-US" sz="54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5E9D0-0C2E-5933-DF82-0EFC28D036E7}"/>
              </a:ext>
            </a:extLst>
          </p:cNvPr>
          <p:cNvSpPr txBox="1"/>
          <p:nvPr/>
        </p:nvSpPr>
        <p:spPr>
          <a:xfrm>
            <a:off x="768096" y="1984445"/>
            <a:ext cx="83667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This principle emphasizes the importance of safety in the workplace and involves identifying and mitigating potential hazards. It also includes implementing safety procedures and training employees on safety protocols. </a:t>
            </a:r>
            <a:endParaRPr kumimoji="0" lang="en-PH" sz="4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33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C814C-A714-3F68-0183-D7C46C4BC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5006E3-56A0-ED18-9828-85793E81A774}"/>
              </a:ext>
            </a:extLst>
          </p:cNvPr>
          <p:cNvSpPr/>
          <p:nvPr/>
        </p:nvSpPr>
        <p:spPr>
          <a:xfrm>
            <a:off x="165407" y="464766"/>
            <a:ext cx="9807813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There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are two approaches to problem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olving. The first involves innovation-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applying the high-cost technology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uch as state-of-the art computers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other tools, investing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great deal of money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7844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C3CD6-23EF-673C-4BDA-7131541BB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786DEA-1DE3-377C-C394-ABA96A9B513A}"/>
              </a:ext>
            </a:extLst>
          </p:cNvPr>
          <p:cNvSpPr/>
          <p:nvPr/>
        </p:nvSpPr>
        <p:spPr>
          <a:xfrm>
            <a:off x="952623" y="553319"/>
            <a:ext cx="2678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5s  ( +2)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C9D00-4811-602F-4DAF-A89B85B0E8CE}"/>
              </a:ext>
            </a:extLst>
          </p:cNvPr>
          <p:cNvSpPr/>
          <p:nvPr/>
        </p:nvSpPr>
        <p:spPr>
          <a:xfrm>
            <a:off x="152552" y="1961495"/>
            <a:ext cx="9399753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r>
              <a:rPr lang="en-US" sz="44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SPIRIT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– FOSTER A POSITIVE AND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COLLABORATIVE WORK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 ENCOURAGING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EMPLOYEE ENGAGEMENT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MORALE</a:t>
            </a:r>
          </a:p>
        </p:txBody>
      </p:sp>
    </p:spTree>
    <p:extLst>
      <p:ext uri="{BB962C8B-B14F-4D97-AF65-F5344CB8AC3E}">
        <p14:creationId xmlns:p14="http://schemas.microsoft.com/office/powerpoint/2010/main" val="4252437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5649" y="2403321"/>
            <a:ext cx="3753702" cy="41955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73656" y="-55881"/>
            <a:ext cx="8011159" cy="1672894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45085" defTabSz="457200">
              <a:spcBef>
                <a:spcPts val="1165"/>
              </a:spcBef>
            </a:pPr>
            <a:endParaRPr sz="2800" dirty="0">
              <a:solidFill>
                <a:prstClr val="black"/>
              </a:solidFill>
              <a:latin typeface="Arial Black"/>
              <a:cs typeface="Arial Black"/>
            </a:endParaRPr>
          </a:p>
          <a:p>
            <a:pPr algn="ctr" defTabSz="457200">
              <a:spcBef>
                <a:spcPts val="860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Means</a:t>
            </a:r>
            <a:r>
              <a:rPr sz="28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8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behave the</a:t>
            </a:r>
            <a:r>
              <a:rPr sz="28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right</a:t>
            </a:r>
            <a:r>
              <a:rPr sz="28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prstClr val="black"/>
                </a:solidFill>
                <a:latin typeface="Arial"/>
                <a:cs typeface="Arial"/>
              </a:rPr>
              <a:t>way.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57200">
              <a:spcBef>
                <a:spcPts val="760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800" spc="-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8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how</a:t>
            </a:r>
            <a:r>
              <a:rPr sz="28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you</a:t>
            </a:r>
            <a:r>
              <a:rPr sz="2800" spc="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behave</a:t>
            </a:r>
            <a:r>
              <a:rPr sz="2800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sz="2800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talk</a:t>
            </a:r>
            <a:r>
              <a:rPr sz="28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particular</a:t>
            </a:r>
            <a:r>
              <a:rPr sz="28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prstClr val="black"/>
                </a:solidFill>
                <a:latin typeface="Arial"/>
                <a:cs typeface="Arial"/>
              </a:rPr>
              <a:t>occasions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EED2245-4128-6AFC-D8C1-A2C2CAA0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CF1CBF04-E583-4C95-B687-EFE505E08ECE}" type="datetime1">
              <a:rPr lang="en-US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pPr defTabSz="457200"/>
              <a:t>7/19/2025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A8B458D-5B28-D98B-38C4-B4706CEBD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 defTabSz="457200">
              <a:spcBef>
                <a:spcPts val="15"/>
              </a:spcBef>
            </a:pPr>
            <a:r>
              <a:rPr lang="en-PH" spc="-10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t>INLET 2025</a:t>
            </a:r>
            <a:endParaRPr lang="en-PH" spc="-10" dirty="0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98B12-26A2-C80F-99DD-DBE5D8FA6E13}"/>
              </a:ext>
            </a:extLst>
          </p:cNvPr>
          <p:cNvSpPr/>
          <p:nvPr/>
        </p:nvSpPr>
        <p:spPr>
          <a:xfrm>
            <a:off x="1654424" y="2967335"/>
            <a:ext cx="2555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SPIRIT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173223" y="967846"/>
            <a:ext cx="170815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defTabSz="457200">
              <a:spcBef>
                <a:spcPts val="110"/>
              </a:spcBef>
            </a:pPr>
            <a:r>
              <a:rPr sz="2800" spc="-10" dirty="0">
                <a:solidFill>
                  <a:prstClr val="black"/>
                </a:solidFill>
                <a:latin typeface="Arial Black"/>
                <a:cs typeface="Arial Black"/>
              </a:rPr>
              <a:t>Example</a:t>
            </a:r>
            <a:endParaRPr sz="2800">
              <a:solidFill>
                <a:prstClr val="black"/>
              </a:solidFill>
              <a:latin typeface="Arial Black"/>
              <a:cs typeface="Arial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65095" y="4379905"/>
            <a:ext cx="1363345" cy="272415"/>
            <a:chOff x="1341094" y="4379904"/>
            <a:chExt cx="1363345" cy="2724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094" y="4379904"/>
              <a:ext cx="1363268" cy="2721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5946" y="4383913"/>
              <a:ext cx="1335024" cy="24345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2700" y="1927467"/>
            <a:ext cx="2065718" cy="22449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696707" y="4257923"/>
            <a:ext cx="1449070" cy="575945"/>
            <a:chOff x="4172707" y="4257922"/>
            <a:chExt cx="1449070" cy="5759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2707" y="4257922"/>
              <a:ext cx="1448571" cy="270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6268" y="4263262"/>
              <a:ext cx="1419987" cy="2371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1088" y="4562722"/>
              <a:ext cx="1287049" cy="270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5041" y="4568062"/>
              <a:ext cx="1258062" cy="23710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83742" y="2370286"/>
            <a:ext cx="2648674" cy="141408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8189965" y="4254991"/>
            <a:ext cx="1826895" cy="223520"/>
            <a:chOff x="6665964" y="4254991"/>
            <a:chExt cx="1826895" cy="22352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5964" y="4254991"/>
              <a:ext cx="1826536" cy="2233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0801" y="4260214"/>
              <a:ext cx="1796923" cy="19329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345411" y="4562701"/>
            <a:ext cx="1520825" cy="220979"/>
            <a:chOff x="6821410" y="4562700"/>
            <a:chExt cx="1520825" cy="220979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1410" y="4562700"/>
              <a:ext cx="1520210" cy="2205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6123" y="4568063"/>
              <a:ext cx="1488185" cy="19011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50793" y="2087495"/>
            <a:ext cx="2586841" cy="1908433"/>
          </a:xfrm>
          <a:prstGeom prst="rect">
            <a:avLst/>
          </a:prstGeom>
        </p:spPr>
      </p:pic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4C1956B6-3422-1716-56DF-E19A91DE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59C23B4B-6FCD-4D94-B688-1479CD1B462A}" type="datetime1">
              <a:rPr lang="en-US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pPr defTabSz="457200"/>
              <a:t>7/19/2025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349898EF-DDD7-604B-0521-492BF23F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 defTabSz="457200">
              <a:spcBef>
                <a:spcPts val="15"/>
              </a:spcBef>
            </a:pPr>
            <a:r>
              <a:rPr lang="en-PH" spc="-10">
                <a:solidFill>
                  <a:prstClr val="black">
                    <a:lumMod val="95000"/>
                    <a:lumOff val="5000"/>
                  </a:prstClr>
                </a:solidFill>
                <a:latin typeface="Tw Cen MT Condensed" panose="020B0606020104020203"/>
              </a:rPr>
              <a:t>INLET 2025</a:t>
            </a:r>
            <a:endParaRPr lang="en-PH" spc="-10" dirty="0">
              <a:solidFill>
                <a:prstClr val="black">
                  <a:lumMod val="95000"/>
                  <a:lumOff val="5000"/>
                </a:prstClr>
              </a:solidFill>
              <a:latin typeface="Tw Cen MT Condensed" panose="020B0606020104020203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B898D-F2FF-D955-903B-C43BF92E8C85}"/>
              </a:ext>
            </a:extLst>
          </p:cNvPr>
          <p:cNvSpPr/>
          <p:nvPr/>
        </p:nvSpPr>
        <p:spPr>
          <a:xfrm>
            <a:off x="4874353" y="4951583"/>
            <a:ext cx="2443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7-SPIRIT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376D2-DFD3-0FDF-7EAD-5CFE295DD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B3977-D6BB-1F7E-69D6-7EBD06801808}"/>
              </a:ext>
            </a:extLst>
          </p:cNvPr>
          <p:cNvSpPr txBox="1"/>
          <p:nvPr/>
        </p:nvSpPr>
        <p:spPr>
          <a:xfrm>
            <a:off x="685800" y="612648"/>
            <a:ext cx="903427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sz="2400" dirty="0">
                <a:solidFill>
                  <a:prstClr val="black"/>
                </a:solidFill>
                <a:latin typeface="Tw Cen MT" panose="020B0602020104020603"/>
              </a:rPr>
              <a:t>Taiichi Ohno, a key figure in the development of the Toyota Production System (TPS) and Lean Manufacturing, offered numerous inspirational insights. Here are some of his most notable words:</a:t>
            </a:r>
          </a:p>
          <a:p>
            <a:pPr defTabSz="457200"/>
            <a:r>
              <a:rPr lang="en-US" sz="2400" dirty="0">
                <a:solidFill>
                  <a:prstClr val="black"/>
                </a:solidFill>
                <a:latin typeface="Tw Cen MT" panose="020B0602020104020603"/>
              </a:rPr>
              <a:t>"</a:t>
            </a:r>
            <a:r>
              <a:rPr lang="en-US" sz="2400" dirty="0">
                <a:solidFill>
                  <a:srgbClr val="C00000"/>
                </a:solidFill>
                <a:latin typeface="Tw Cen MT" panose="020B0602020104020603"/>
              </a:rPr>
              <a:t>Having no problems is the biggest problem of all."</a:t>
            </a:r>
          </a:p>
          <a:p>
            <a:pPr defTabSz="457200"/>
            <a:r>
              <a:rPr lang="en-US" sz="2400" dirty="0">
                <a:solidFill>
                  <a:prstClr val="black"/>
                </a:solidFill>
                <a:latin typeface="Tw Cen MT" panose="020B0602020104020603"/>
              </a:rPr>
              <a:t>This emphasizes the importance of continuous improvement and challenging the status quo. </a:t>
            </a:r>
          </a:p>
          <a:p>
            <a:pPr defTabSz="457200"/>
            <a:r>
              <a:rPr lang="en-US" sz="2400" dirty="0">
                <a:solidFill>
                  <a:prstClr val="black"/>
                </a:solidFill>
                <a:latin typeface="Tw Cen MT" panose="020B0602020104020603"/>
              </a:rPr>
              <a:t>"</a:t>
            </a:r>
            <a:r>
              <a:rPr lang="en-US" sz="2400" b="1" dirty="0">
                <a:solidFill>
                  <a:srgbClr val="C00000"/>
                </a:solidFill>
                <a:latin typeface="Tw Cen MT" panose="020B0602020104020603"/>
              </a:rPr>
              <a:t>Wisdom is something you acquire by doing it."</a:t>
            </a:r>
          </a:p>
          <a:p>
            <a:pPr defTabSz="457200"/>
            <a:r>
              <a:rPr lang="en-US" sz="2400" dirty="0">
                <a:solidFill>
                  <a:prstClr val="black"/>
                </a:solidFill>
                <a:latin typeface="Tw Cen MT" panose="020B0602020104020603"/>
              </a:rPr>
              <a:t>This highlights the value of hands-on experience and learning from practical application. </a:t>
            </a:r>
          </a:p>
          <a:p>
            <a:pPr defTabSz="457200"/>
            <a:r>
              <a:rPr lang="en-US" sz="2400" dirty="0">
                <a:solidFill>
                  <a:prstClr val="black"/>
                </a:solidFill>
                <a:latin typeface="Tw Cen MT" panose="020B0602020104020603"/>
              </a:rPr>
              <a:t>"</a:t>
            </a:r>
            <a:r>
              <a:rPr lang="en-US" sz="2400" dirty="0">
                <a:solidFill>
                  <a:srgbClr val="C00000"/>
                </a:solidFill>
                <a:latin typeface="Tw Cen MT" panose="020B0602020104020603"/>
              </a:rPr>
              <a:t>Where there is no standard, there can be no improvement."</a:t>
            </a:r>
          </a:p>
          <a:p>
            <a:pPr defTabSz="457200"/>
            <a:r>
              <a:rPr lang="en-US" sz="2400" dirty="0">
                <a:solidFill>
                  <a:prstClr val="black"/>
                </a:solidFill>
                <a:latin typeface="Tw Cen MT" panose="020B0602020104020603"/>
              </a:rPr>
              <a:t>This underscores the need for clear, defined processes before seeking improvements. </a:t>
            </a:r>
          </a:p>
          <a:p>
            <a:pPr defTabSz="457200"/>
            <a:r>
              <a:rPr lang="en-US" sz="2400" dirty="0">
                <a:solidFill>
                  <a:prstClr val="black"/>
                </a:solidFill>
                <a:latin typeface="Tw Cen MT" panose="020B0602020104020603"/>
              </a:rPr>
              <a:t>"</a:t>
            </a:r>
            <a:r>
              <a:rPr lang="en-US" sz="2400" dirty="0">
                <a:solidFill>
                  <a:srgbClr val="C00000"/>
                </a:solidFill>
                <a:latin typeface="Tw Cen MT" panose="020B0602020104020603"/>
              </a:rPr>
              <a:t>Don't look with your eyes, look with your feet. Don't think with your head, think with your hands."</a:t>
            </a:r>
          </a:p>
          <a:p>
            <a:pPr defTabSz="457200"/>
            <a:r>
              <a:rPr lang="en-US" sz="2400" dirty="0">
                <a:solidFill>
                  <a:prstClr val="black"/>
                </a:solidFill>
                <a:latin typeface="Tw Cen MT" panose="020B0602020104020603"/>
              </a:rPr>
              <a:t>This encourages a practical, hands-on approach to problem-solving. </a:t>
            </a:r>
          </a:p>
          <a:p>
            <a:pPr defTabSz="457200"/>
            <a:r>
              <a:rPr lang="en-US" sz="2400" dirty="0">
                <a:solidFill>
                  <a:prstClr val="black"/>
                </a:solidFill>
                <a:latin typeface="Tw Cen MT" panose="020B0602020104020603"/>
              </a:rPr>
              <a:t>“Gemba  Walk .</a:t>
            </a:r>
          </a:p>
        </p:txBody>
      </p:sp>
    </p:spTree>
    <p:extLst>
      <p:ext uri="{BB962C8B-B14F-4D97-AF65-F5344CB8AC3E}">
        <p14:creationId xmlns:p14="http://schemas.microsoft.com/office/powerpoint/2010/main" val="3219724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AE556-D6CF-838E-9B94-CD91EC20D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F98549-8281-72B3-5B1B-2098C93B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457200"/>
            <a:ext cx="77438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15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FA30D-F715-6604-3A24-740B5C6A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E88109-035A-A552-8E31-4FEFAD0BB57D}"/>
              </a:ext>
            </a:extLst>
          </p:cNvPr>
          <p:cNvSpPr txBox="1"/>
          <p:nvPr/>
        </p:nvSpPr>
        <p:spPr>
          <a:xfrm>
            <a:off x="3047238" y="1305342"/>
            <a:ext cx="60944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	2:45 PM – 4:15 PM (1.5 </a:t>
            </a:r>
            <a:r>
              <a:rPr lang="en-US" dirty="0" err="1"/>
              <a:t>hrs</a:t>
            </a:r>
            <a:r>
              <a:rPr lang="en-US" dirty="0"/>
              <a:t>): Workshop / Group Activity</a:t>
            </a:r>
          </a:p>
          <a:p>
            <a:r>
              <a:rPr lang="en-US" dirty="0"/>
              <a:t>•	4:15 PM – 4:30 PM (15 mins): Sharing of outputs, synthesis, and wrap-up</a:t>
            </a:r>
          </a:p>
          <a:p>
            <a:endParaRPr lang="en-US" dirty="0"/>
          </a:p>
          <a:p>
            <a:r>
              <a:rPr lang="en-US" dirty="0"/>
              <a:t>II. Pre-Workshop Task (To Be Done Before INLET)</a:t>
            </a:r>
          </a:p>
          <a:p>
            <a:r>
              <a:rPr lang="en-US" dirty="0"/>
              <a:t>Each participant must:</a:t>
            </a:r>
          </a:p>
          <a:p>
            <a:r>
              <a:rPr lang="en-US" dirty="0"/>
              <a:t>1.	Take clear, detailed photos of one specific area of concern in their respective school/office (e.g., cluttered cabinet, disorganized desk, messy stockroom).</a:t>
            </a:r>
          </a:p>
          <a:p>
            <a:r>
              <a:rPr lang="en-US" dirty="0"/>
              <a:t>2.	The area must be real and familiar to them so they can analyze it well.</a:t>
            </a:r>
          </a:p>
          <a:p>
            <a:r>
              <a:rPr lang="en-US" dirty="0"/>
              <a:t>3.	This will be the basis for the workshop task.</a:t>
            </a:r>
          </a:p>
          <a:p>
            <a:r>
              <a:rPr lang="en-US" dirty="0"/>
              <a:t>4.	Propose at least 5 Alternative Courses of Action (ACA) to address the concern.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3066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2096-D6F0-817E-FD2E-9A68D563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4052FB-B1A3-51FD-F51C-59941F2DA613}"/>
              </a:ext>
            </a:extLst>
          </p:cNvPr>
          <p:cNvSpPr/>
          <p:nvPr/>
        </p:nvSpPr>
        <p:spPr>
          <a:xfrm>
            <a:off x="145021" y="464766"/>
            <a:ext cx="9848594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second uses commonsense tools,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hecklists, and techniques that do not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cause much money. This approach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 called KAIZEN.  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Kaizen  means “improvement 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</a:t>
            </a:r>
            <a:r>
              <a:rPr lang="en-US" sz="440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change for the better</a:t>
            </a: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”.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681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53A27-567F-6787-2CD4-E65076F7F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31354A-9531-AFAA-BEA9-5B2DB00092D0}"/>
              </a:ext>
            </a:extLst>
          </p:cNvPr>
          <p:cNvSpPr/>
          <p:nvPr/>
        </p:nvSpPr>
        <p:spPr>
          <a:xfrm>
            <a:off x="311729" y="464766"/>
            <a:ext cx="9515170" cy="48320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n w="0"/>
                <a:solidFill>
                  <a:srgbClr val="66B2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Next LT Pro Light"/>
              </a:rPr>
              <a:t>Everyone in the organization must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n w="0"/>
                <a:solidFill>
                  <a:srgbClr val="66B2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Next LT Pro Light"/>
              </a:rPr>
              <a:t>w</a:t>
            </a:r>
            <a:r>
              <a:rPr kumimoji="0" lang="en-US" sz="4400" b="0" i="0" u="none" strike="noStrike" kern="1200" cap="none" spc="0" normalizeH="0" baseline="0" noProof="0" dirty="0">
                <a:ln w="0"/>
                <a:solidFill>
                  <a:srgbClr val="66B2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venir Next LT Pro Light"/>
                <a:ea typeface="+mn-ea"/>
                <a:cs typeface="+mn-cs"/>
              </a:rPr>
              <a:t>ork together to follow ground rules</a:t>
            </a:r>
            <a:endParaRPr lang="en-US" sz="4400" dirty="0">
              <a:ln w="0"/>
              <a:solidFill>
                <a:srgbClr val="66B2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Next LT Pr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n w="0"/>
                <a:solidFill>
                  <a:srgbClr val="66B2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Next LT Pro Light"/>
              </a:rPr>
              <a:t>f</a:t>
            </a:r>
            <a:r>
              <a:rPr kumimoji="0" lang="en-US" sz="4400" b="0" i="0" u="none" strike="noStrike" kern="1200" cap="none" spc="0" normalizeH="0" baseline="0" noProof="0" dirty="0">
                <a:ln w="0"/>
                <a:solidFill>
                  <a:srgbClr val="66B2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venir Next LT Pro Light"/>
                <a:ea typeface="+mn-ea"/>
                <a:cs typeface="+mn-cs"/>
              </a:rPr>
              <a:t>or practicing kaizen: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ln w="0"/>
              <a:solidFill>
                <a:srgbClr val="66B2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Next LT Pro Light"/>
            </a:endParaRPr>
          </a:p>
          <a:p>
            <a:pPr marL="742950" marR="0" lvl="0" indent="-7429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 w="0"/>
                <a:solidFill>
                  <a:srgbClr val="66B2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venir Next LT Pro Light"/>
                <a:ea typeface="+mn-ea"/>
                <a:cs typeface="+mn-cs"/>
              </a:rPr>
              <a:t>Housekeeping (5S</a:t>
            </a:r>
            <a:r>
              <a:rPr lang="en-US" sz="4400" dirty="0">
                <a:ln w="0"/>
                <a:solidFill>
                  <a:srgbClr val="66B2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Next LT Pro Light"/>
              </a:rPr>
              <a:t>)</a:t>
            </a:r>
          </a:p>
          <a:p>
            <a:pPr marL="742950" marR="0" lvl="0" indent="-7429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4400" dirty="0">
                <a:ln w="0"/>
                <a:solidFill>
                  <a:srgbClr val="66B2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Next LT Pro Light"/>
              </a:rPr>
              <a:t>Waste elimination</a:t>
            </a:r>
          </a:p>
          <a:p>
            <a:pPr marL="742950" marR="0" lvl="0" indent="-7429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4400" dirty="0">
                <a:ln w="0"/>
                <a:solidFill>
                  <a:srgbClr val="66B2B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Next LT Pro Light"/>
              </a:rPr>
              <a:t>Standardization</a:t>
            </a:r>
            <a:endParaRPr kumimoji="0" lang="en-US" sz="4400" b="0" i="0" u="none" strike="noStrike" kern="1200" cap="none" spc="0" normalizeH="0" baseline="0" noProof="0" dirty="0">
              <a:ln w="0"/>
              <a:solidFill>
                <a:srgbClr val="66B2B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27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D035B-92C6-1AB0-B467-56828DF96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FB9730-38A1-B412-DD35-B166BBE1F92C}"/>
              </a:ext>
            </a:extLst>
          </p:cNvPr>
          <p:cNvSpPr/>
          <p:nvPr/>
        </p:nvSpPr>
        <p:spPr>
          <a:xfrm>
            <a:off x="563497" y="464766"/>
            <a:ext cx="9011633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Housekeeping is an indispensable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ingredient of good management.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through good housekeeping,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employees acquire and practice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self-discipline. Employees without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self-discipline make it impossible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provide products or services of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good quality to the customer</a:t>
            </a:r>
          </a:p>
        </p:txBody>
      </p:sp>
    </p:spTree>
    <p:extLst>
      <p:ext uri="{BB962C8B-B14F-4D97-AF65-F5344CB8AC3E}">
        <p14:creationId xmlns:p14="http://schemas.microsoft.com/office/powerpoint/2010/main" val="62710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7271B-3586-1C55-3DC4-36A4AFE7C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AEAE7-18A8-A683-3122-59FC9AD37EA1}"/>
              </a:ext>
            </a:extLst>
          </p:cNvPr>
          <p:cNvSpPr/>
          <p:nvPr/>
        </p:nvSpPr>
        <p:spPr>
          <a:xfrm>
            <a:off x="133687" y="437334"/>
            <a:ext cx="10255307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Elimination of waste. Anything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hat does not add va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lue is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sz="4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waste</a:t>
            </a:r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5S  is a step by step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 where in a lot of waste,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unnecessary items, will be sorted out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 possibility that it can be recycled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 re-used.  MUDA( WASTE) elimination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5S go hand in hand.  </a:t>
            </a:r>
          </a:p>
        </p:txBody>
      </p:sp>
    </p:spTree>
    <p:extLst>
      <p:ext uri="{BB962C8B-B14F-4D97-AF65-F5344CB8AC3E}">
        <p14:creationId xmlns:p14="http://schemas.microsoft.com/office/powerpoint/2010/main" val="2493672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55A6CF0587A94EB007090A057856F1" ma:contentTypeVersion="3" ma:contentTypeDescription="Create a new document." ma:contentTypeScope="" ma:versionID="10d4d8f0c6496c25c0b72d6a77585f5c">
  <xsd:schema xmlns:xsd="http://www.w3.org/2001/XMLSchema" xmlns:xs="http://www.w3.org/2001/XMLSchema" xmlns:p="http://schemas.microsoft.com/office/2006/metadata/properties" xmlns:ns2="1bb0b3b9-b02a-4aab-b790-fde00566cc37" targetNamespace="http://schemas.microsoft.com/office/2006/metadata/properties" ma:root="true" ma:fieldsID="be7b1e5d89087f66dcbfceec1addb00a" ns2:_="">
    <xsd:import namespace="1bb0b3b9-b02a-4aab-b790-fde00566cc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b0b3b9-b02a-4aab-b790-fde00566cc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C0052D-9D74-404E-BC95-768C40A88202}"/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{C5E191E8-1CF1-4B22-A2F5-4C2019EF296E}tf16411248_win32</Template>
  <TotalTime>790</TotalTime>
  <Words>2064</Words>
  <Application>Microsoft Office PowerPoint</Application>
  <PresentationFormat>Widescreen</PresentationFormat>
  <Paragraphs>372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Arial Black</vt:lpstr>
      <vt:lpstr>Arial Rounded MT Bold</vt:lpstr>
      <vt:lpstr>Avenir Next LT Pro Light</vt:lpstr>
      <vt:lpstr>Calibri</vt:lpstr>
      <vt:lpstr>Posterama</vt:lpstr>
      <vt:lpstr>Tw Cen MT</vt:lpstr>
      <vt:lpstr>Tw Cen MT Condensed</vt:lpstr>
      <vt:lpstr>Wingdings 3</vt:lpstr>
      <vt:lpstr>Custom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DTS Team</dc:creator>
  <cp:lastModifiedBy>DTS Team</cp:lastModifiedBy>
  <cp:revision>34</cp:revision>
  <dcterms:created xsi:type="dcterms:W3CDTF">2025-06-01T04:38:24Z</dcterms:created>
  <dcterms:modified xsi:type="dcterms:W3CDTF">2025-07-19T14:38:05Z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0x0101006655A6CF0587A94EB007090A057856F1</vt:lpwstr>
  </property>
</Properties>
</file>